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63" r:id="rId4"/>
    <p:sldId id="265" r:id="rId5"/>
    <p:sldId id="264" r:id="rId6"/>
    <p:sldId id="270" r:id="rId7"/>
    <p:sldId id="266" r:id="rId8"/>
    <p:sldId id="267" r:id="rId9"/>
    <p:sldId id="273" r:id="rId10"/>
    <p:sldId id="272" r:id="rId11"/>
    <p:sldId id="275" r:id="rId12"/>
    <p:sldId id="276" r:id="rId13"/>
    <p:sldId id="277" r:id="rId14"/>
    <p:sldId id="278" r:id="rId15"/>
    <p:sldId id="279" r:id="rId16"/>
    <p:sldId id="280" r:id="rId17"/>
    <p:sldId id="274" r:id="rId18"/>
    <p:sldId id="268" r:id="rId19"/>
    <p:sldId id="281" r:id="rId20"/>
    <p:sldId id="282" r:id="rId21"/>
    <p:sldId id="287" r:id="rId22"/>
    <p:sldId id="283" r:id="rId23"/>
    <p:sldId id="284" r:id="rId24"/>
    <p:sldId id="288" r:id="rId25"/>
    <p:sldId id="289" r:id="rId26"/>
    <p:sldId id="269" r:id="rId27"/>
    <p:sldId id="285" r:id="rId28"/>
    <p:sldId id="291" r:id="rId29"/>
    <p:sldId id="295" r:id="rId30"/>
    <p:sldId id="296" r:id="rId31"/>
    <p:sldId id="297" r:id="rId32"/>
    <p:sldId id="298" r:id="rId33"/>
    <p:sldId id="299" r:id="rId34"/>
    <p:sldId id="300" r:id="rId35"/>
    <p:sldId id="292" r:id="rId36"/>
    <p:sldId id="294" r:id="rId37"/>
    <p:sldId id="314" r:id="rId38"/>
    <p:sldId id="315" r:id="rId39"/>
    <p:sldId id="293" r:id="rId40"/>
    <p:sldId id="286" r:id="rId41"/>
    <p:sldId id="305" r:id="rId42"/>
    <p:sldId id="303" r:id="rId43"/>
    <p:sldId id="302" r:id="rId44"/>
    <p:sldId id="271" r:id="rId45"/>
    <p:sldId id="313" r:id="rId46"/>
    <p:sldId id="306" r:id="rId47"/>
    <p:sldId id="312" r:id="rId48"/>
    <p:sldId id="308" r:id="rId49"/>
    <p:sldId id="309" r:id="rId50"/>
    <p:sldId id="316" r:id="rId51"/>
    <p:sldId id="311" r:id="rId52"/>
    <p:sldId id="307" r:id="rId53"/>
    <p:sldId id="317" r:id="rId54"/>
    <p:sldId id="259" r:id="rId5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8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E4AC3A-6A30-46B8-811C-8D3880980E0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146119-70B7-4B05-B306-FC8A3AF5519E}">
      <dgm:prSet custT="1"/>
      <dgm:spPr/>
      <dgm:t>
        <a:bodyPr/>
        <a:lstStyle/>
        <a:p>
          <a:r>
            <a:rPr lang="lv-LV" sz="1800" b="1" kern="1200" dirty="0">
              <a:solidFill>
                <a:srgbClr val="0070C0"/>
              </a:solidFill>
              <a:latin typeface="+mj-lt"/>
              <a:ea typeface="+mj-ea"/>
              <a:cs typeface="+mj-cs"/>
            </a:rPr>
            <a:t>Jāievada informācija par pārskata periodā notikušajām aktivitātēm (t.sk. finansējumu)</a:t>
          </a:r>
          <a:endParaRPr lang="en-US" sz="1800" b="1" kern="1200" dirty="0">
            <a:solidFill>
              <a:srgbClr val="0070C0"/>
            </a:solidFill>
            <a:latin typeface="+mj-lt"/>
            <a:ea typeface="+mj-ea"/>
            <a:cs typeface="+mj-cs"/>
          </a:endParaRPr>
        </a:p>
      </dgm:t>
    </dgm:pt>
    <dgm:pt modelId="{80F8D210-8AFB-4874-9615-CD486EAB439D}" type="parTrans" cxnId="{9CF7F6D1-8FC1-4749-8CFC-4684AC7255A3}">
      <dgm:prSet/>
      <dgm:spPr/>
      <dgm:t>
        <a:bodyPr/>
        <a:lstStyle/>
        <a:p>
          <a:endParaRPr lang="en-US"/>
        </a:p>
      </dgm:t>
    </dgm:pt>
    <dgm:pt modelId="{CD4396DC-F418-4BCE-923E-59D61C34A365}" type="sibTrans" cxnId="{9CF7F6D1-8FC1-4749-8CFC-4684AC7255A3}">
      <dgm:prSet/>
      <dgm:spPr/>
      <dgm:t>
        <a:bodyPr/>
        <a:lstStyle/>
        <a:p>
          <a:endParaRPr lang="en-US"/>
        </a:p>
      </dgm:t>
    </dgm:pt>
    <dgm:pt modelId="{375B60C5-8B3F-4D31-B782-F7583873EE74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Visās sadaļās ievadītā informācija pakāpeniski uzkrājas</a:t>
          </a:r>
          <a:endParaRPr lang="en-US" sz="1800" b="1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gm:t>
    </dgm:pt>
    <dgm:pt modelId="{2F65E4D6-A715-4FC2-9816-ECC41A0AF0AA}" type="parTrans" cxnId="{BD0F6088-B21A-498B-8C65-45EF6178196B}">
      <dgm:prSet/>
      <dgm:spPr/>
      <dgm:t>
        <a:bodyPr/>
        <a:lstStyle/>
        <a:p>
          <a:endParaRPr lang="en-US"/>
        </a:p>
      </dgm:t>
    </dgm:pt>
    <dgm:pt modelId="{6FA1E018-368D-493F-AB05-DA7764B1F340}" type="sibTrans" cxnId="{BD0F6088-B21A-498B-8C65-45EF6178196B}">
      <dgm:prSet/>
      <dgm:spPr/>
      <dgm:t>
        <a:bodyPr/>
        <a:lstStyle/>
        <a:p>
          <a:endParaRPr lang="en-US"/>
        </a:p>
      </dgm:t>
    </dgm:pt>
    <dgm:pt modelId="{330A32B8-14EA-4DF7-9655-F89DB250BE7E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Ziņojumi jāiesniedz latviešu vai angļu valodā</a:t>
          </a:r>
          <a:endParaRPr lang="en-US" sz="1800" b="1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gm:t>
    </dgm:pt>
    <dgm:pt modelId="{93171847-3362-4A60-B1FB-3E337EE3959A}" type="parTrans" cxnId="{043F7517-9BFF-4EF6-B7D7-ACD4BF4D302C}">
      <dgm:prSet/>
      <dgm:spPr/>
      <dgm:t>
        <a:bodyPr/>
        <a:lstStyle/>
        <a:p>
          <a:endParaRPr lang="en-US"/>
        </a:p>
      </dgm:t>
    </dgm:pt>
    <dgm:pt modelId="{41BC46F2-9932-4A69-8EC6-7DF9115CF395}" type="sibTrans" cxnId="{043F7517-9BFF-4EF6-B7D7-ACD4BF4D302C}">
      <dgm:prSet/>
      <dgm:spPr/>
      <dgm:t>
        <a:bodyPr/>
        <a:lstStyle/>
        <a:p>
          <a:endParaRPr lang="en-US"/>
        </a:p>
      </dgm:t>
    </dgm:pt>
    <dgm:pt modelId="{4482D4F2-46B5-4FD5-9171-8D79F30CDDFC}" type="pres">
      <dgm:prSet presAssocID="{28E4AC3A-6A30-46B8-811C-8D3880980E0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316FEF-3BD0-4A61-BFAE-621EF5890321}" type="pres">
      <dgm:prSet presAssocID="{B3146119-70B7-4B05-B306-FC8A3AF5519E}" presName="hierRoot1" presStyleCnt="0"/>
      <dgm:spPr/>
    </dgm:pt>
    <dgm:pt modelId="{29D4F040-7EB6-4591-BD5B-B0F1AF154D92}" type="pres">
      <dgm:prSet presAssocID="{B3146119-70B7-4B05-B306-FC8A3AF5519E}" presName="composite" presStyleCnt="0"/>
      <dgm:spPr/>
    </dgm:pt>
    <dgm:pt modelId="{A6BBF68F-1CD4-4E18-8305-45DAA845346F}" type="pres">
      <dgm:prSet presAssocID="{B3146119-70B7-4B05-B306-FC8A3AF5519E}" presName="background" presStyleLbl="node0" presStyleIdx="0" presStyleCnt="3"/>
      <dgm:spPr/>
    </dgm:pt>
    <dgm:pt modelId="{B262FC57-7E45-4F63-BA79-3C49E2E888A3}" type="pres">
      <dgm:prSet presAssocID="{B3146119-70B7-4B05-B306-FC8A3AF5519E}" presName="text" presStyleLbl="fgAcc0" presStyleIdx="0" presStyleCnt="3">
        <dgm:presLayoutVars>
          <dgm:chPref val="3"/>
        </dgm:presLayoutVars>
      </dgm:prSet>
      <dgm:spPr/>
    </dgm:pt>
    <dgm:pt modelId="{7220EDEE-BE29-44A5-B89F-21A58DB19061}" type="pres">
      <dgm:prSet presAssocID="{B3146119-70B7-4B05-B306-FC8A3AF5519E}" presName="hierChild2" presStyleCnt="0"/>
      <dgm:spPr/>
    </dgm:pt>
    <dgm:pt modelId="{F144C9F0-D2F1-4E1D-B779-F92AA107DFC5}" type="pres">
      <dgm:prSet presAssocID="{375B60C5-8B3F-4D31-B782-F7583873EE74}" presName="hierRoot1" presStyleCnt="0"/>
      <dgm:spPr/>
    </dgm:pt>
    <dgm:pt modelId="{A8F66F31-6897-4684-B578-DEEA088201A4}" type="pres">
      <dgm:prSet presAssocID="{375B60C5-8B3F-4D31-B782-F7583873EE74}" presName="composite" presStyleCnt="0"/>
      <dgm:spPr/>
    </dgm:pt>
    <dgm:pt modelId="{F28BC673-BFAA-4359-B50A-952EEA6F0286}" type="pres">
      <dgm:prSet presAssocID="{375B60C5-8B3F-4D31-B782-F7583873EE74}" presName="background" presStyleLbl="node0" presStyleIdx="1" presStyleCnt="3"/>
      <dgm:spPr/>
    </dgm:pt>
    <dgm:pt modelId="{3356C2D9-83E0-4E77-9B6F-3F7318A2B33A}" type="pres">
      <dgm:prSet presAssocID="{375B60C5-8B3F-4D31-B782-F7583873EE74}" presName="text" presStyleLbl="fgAcc0" presStyleIdx="1" presStyleCnt="3">
        <dgm:presLayoutVars>
          <dgm:chPref val="3"/>
        </dgm:presLayoutVars>
      </dgm:prSet>
      <dgm:spPr/>
    </dgm:pt>
    <dgm:pt modelId="{14A09149-4506-4DFD-BF5B-455EF682F84A}" type="pres">
      <dgm:prSet presAssocID="{375B60C5-8B3F-4D31-B782-F7583873EE74}" presName="hierChild2" presStyleCnt="0"/>
      <dgm:spPr/>
    </dgm:pt>
    <dgm:pt modelId="{5571D6A9-967C-4EA7-B0A0-D4BE6A1F6559}" type="pres">
      <dgm:prSet presAssocID="{330A32B8-14EA-4DF7-9655-F89DB250BE7E}" presName="hierRoot1" presStyleCnt="0"/>
      <dgm:spPr/>
    </dgm:pt>
    <dgm:pt modelId="{9D55177D-4E9D-49FA-AD5F-D6F9DE23803B}" type="pres">
      <dgm:prSet presAssocID="{330A32B8-14EA-4DF7-9655-F89DB250BE7E}" presName="composite" presStyleCnt="0"/>
      <dgm:spPr/>
    </dgm:pt>
    <dgm:pt modelId="{6F53CC31-E3A3-4A52-A1F7-7666B246F1A5}" type="pres">
      <dgm:prSet presAssocID="{330A32B8-14EA-4DF7-9655-F89DB250BE7E}" presName="background" presStyleLbl="node0" presStyleIdx="2" presStyleCnt="3"/>
      <dgm:spPr/>
    </dgm:pt>
    <dgm:pt modelId="{569144A8-6070-45A3-A0D7-93EE6F74A255}" type="pres">
      <dgm:prSet presAssocID="{330A32B8-14EA-4DF7-9655-F89DB250BE7E}" presName="text" presStyleLbl="fgAcc0" presStyleIdx="2" presStyleCnt="3">
        <dgm:presLayoutVars>
          <dgm:chPref val="3"/>
        </dgm:presLayoutVars>
      </dgm:prSet>
      <dgm:spPr/>
    </dgm:pt>
    <dgm:pt modelId="{7E11C13B-F5F8-40F2-9775-1DD842A1FD92}" type="pres">
      <dgm:prSet presAssocID="{330A32B8-14EA-4DF7-9655-F89DB250BE7E}" presName="hierChild2" presStyleCnt="0"/>
      <dgm:spPr/>
    </dgm:pt>
  </dgm:ptLst>
  <dgm:cxnLst>
    <dgm:cxn modelId="{11AAAA16-290C-4C3E-865A-729232DF9D04}" type="presOf" srcId="{375B60C5-8B3F-4D31-B782-F7583873EE74}" destId="{3356C2D9-83E0-4E77-9B6F-3F7318A2B33A}" srcOrd="0" destOrd="0" presId="urn:microsoft.com/office/officeart/2005/8/layout/hierarchy1"/>
    <dgm:cxn modelId="{043F7517-9BFF-4EF6-B7D7-ACD4BF4D302C}" srcId="{28E4AC3A-6A30-46B8-811C-8D3880980E0E}" destId="{330A32B8-14EA-4DF7-9655-F89DB250BE7E}" srcOrd="2" destOrd="0" parTransId="{93171847-3362-4A60-B1FB-3E337EE3959A}" sibTransId="{41BC46F2-9932-4A69-8EC6-7DF9115CF395}"/>
    <dgm:cxn modelId="{A5ED1978-D0B5-4904-B9E5-9B965F756CA4}" type="presOf" srcId="{B3146119-70B7-4B05-B306-FC8A3AF5519E}" destId="{B262FC57-7E45-4F63-BA79-3C49E2E888A3}" srcOrd="0" destOrd="0" presId="urn:microsoft.com/office/officeart/2005/8/layout/hierarchy1"/>
    <dgm:cxn modelId="{BD0F6088-B21A-498B-8C65-45EF6178196B}" srcId="{28E4AC3A-6A30-46B8-811C-8D3880980E0E}" destId="{375B60C5-8B3F-4D31-B782-F7583873EE74}" srcOrd="1" destOrd="0" parTransId="{2F65E4D6-A715-4FC2-9816-ECC41A0AF0AA}" sibTransId="{6FA1E018-368D-493F-AB05-DA7764B1F340}"/>
    <dgm:cxn modelId="{9CF7F6D1-8FC1-4749-8CFC-4684AC7255A3}" srcId="{28E4AC3A-6A30-46B8-811C-8D3880980E0E}" destId="{B3146119-70B7-4B05-B306-FC8A3AF5519E}" srcOrd="0" destOrd="0" parTransId="{80F8D210-8AFB-4874-9615-CD486EAB439D}" sibTransId="{CD4396DC-F418-4BCE-923E-59D61C34A365}"/>
    <dgm:cxn modelId="{DCA291D8-1FC3-445B-8C13-280ECB654FED}" type="presOf" srcId="{330A32B8-14EA-4DF7-9655-F89DB250BE7E}" destId="{569144A8-6070-45A3-A0D7-93EE6F74A255}" srcOrd="0" destOrd="0" presId="urn:microsoft.com/office/officeart/2005/8/layout/hierarchy1"/>
    <dgm:cxn modelId="{21B498ED-B0CE-475A-A55E-665661F391CB}" type="presOf" srcId="{28E4AC3A-6A30-46B8-811C-8D3880980E0E}" destId="{4482D4F2-46B5-4FD5-9171-8D79F30CDDFC}" srcOrd="0" destOrd="0" presId="urn:microsoft.com/office/officeart/2005/8/layout/hierarchy1"/>
    <dgm:cxn modelId="{17021C5C-FA6B-4AB2-994F-BFF7BCDACBA9}" type="presParOf" srcId="{4482D4F2-46B5-4FD5-9171-8D79F30CDDFC}" destId="{36316FEF-3BD0-4A61-BFAE-621EF5890321}" srcOrd="0" destOrd="0" presId="urn:microsoft.com/office/officeart/2005/8/layout/hierarchy1"/>
    <dgm:cxn modelId="{2B8EF1D8-601F-4358-AB1C-CEC8DD4D7CD1}" type="presParOf" srcId="{36316FEF-3BD0-4A61-BFAE-621EF5890321}" destId="{29D4F040-7EB6-4591-BD5B-B0F1AF154D92}" srcOrd="0" destOrd="0" presId="urn:microsoft.com/office/officeart/2005/8/layout/hierarchy1"/>
    <dgm:cxn modelId="{B1352833-E15F-4203-9C90-11609C0C4025}" type="presParOf" srcId="{29D4F040-7EB6-4591-BD5B-B0F1AF154D92}" destId="{A6BBF68F-1CD4-4E18-8305-45DAA845346F}" srcOrd="0" destOrd="0" presId="urn:microsoft.com/office/officeart/2005/8/layout/hierarchy1"/>
    <dgm:cxn modelId="{48334A20-4F6D-450C-AFB6-1C5E36950049}" type="presParOf" srcId="{29D4F040-7EB6-4591-BD5B-B0F1AF154D92}" destId="{B262FC57-7E45-4F63-BA79-3C49E2E888A3}" srcOrd="1" destOrd="0" presId="urn:microsoft.com/office/officeart/2005/8/layout/hierarchy1"/>
    <dgm:cxn modelId="{54576155-8B23-480A-AC5D-2B8FB6D4963D}" type="presParOf" srcId="{36316FEF-3BD0-4A61-BFAE-621EF5890321}" destId="{7220EDEE-BE29-44A5-B89F-21A58DB19061}" srcOrd="1" destOrd="0" presId="urn:microsoft.com/office/officeart/2005/8/layout/hierarchy1"/>
    <dgm:cxn modelId="{7B6626C4-9FDA-4206-A103-F04ECDD1D6A6}" type="presParOf" srcId="{4482D4F2-46B5-4FD5-9171-8D79F30CDDFC}" destId="{F144C9F0-D2F1-4E1D-B779-F92AA107DFC5}" srcOrd="1" destOrd="0" presId="urn:microsoft.com/office/officeart/2005/8/layout/hierarchy1"/>
    <dgm:cxn modelId="{033A568F-7368-48B9-A97E-16052D3CE7C5}" type="presParOf" srcId="{F144C9F0-D2F1-4E1D-B779-F92AA107DFC5}" destId="{A8F66F31-6897-4684-B578-DEEA088201A4}" srcOrd="0" destOrd="0" presId="urn:microsoft.com/office/officeart/2005/8/layout/hierarchy1"/>
    <dgm:cxn modelId="{2A886047-5EE9-4B32-BA19-380D846921EF}" type="presParOf" srcId="{A8F66F31-6897-4684-B578-DEEA088201A4}" destId="{F28BC673-BFAA-4359-B50A-952EEA6F0286}" srcOrd="0" destOrd="0" presId="urn:microsoft.com/office/officeart/2005/8/layout/hierarchy1"/>
    <dgm:cxn modelId="{A0C648C7-4FB2-461C-8339-FAA47F510C39}" type="presParOf" srcId="{A8F66F31-6897-4684-B578-DEEA088201A4}" destId="{3356C2D9-83E0-4E77-9B6F-3F7318A2B33A}" srcOrd="1" destOrd="0" presId="urn:microsoft.com/office/officeart/2005/8/layout/hierarchy1"/>
    <dgm:cxn modelId="{BA89D933-9002-4F1D-A8CE-7E497F604216}" type="presParOf" srcId="{F144C9F0-D2F1-4E1D-B779-F92AA107DFC5}" destId="{14A09149-4506-4DFD-BF5B-455EF682F84A}" srcOrd="1" destOrd="0" presId="urn:microsoft.com/office/officeart/2005/8/layout/hierarchy1"/>
    <dgm:cxn modelId="{470F372B-A7C7-487A-B7EB-A3B845DC2DA9}" type="presParOf" srcId="{4482D4F2-46B5-4FD5-9171-8D79F30CDDFC}" destId="{5571D6A9-967C-4EA7-B0A0-D4BE6A1F6559}" srcOrd="2" destOrd="0" presId="urn:microsoft.com/office/officeart/2005/8/layout/hierarchy1"/>
    <dgm:cxn modelId="{AB080C8A-6742-4C1A-B118-135BF24083C3}" type="presParOf" srcId="{5571D6A9-967C-4EA7-B0A0-D4BE6A1F6559}" destId="{9D55177D-4E9D-49FA-AD5F-D6F9DE23803B}" srcOrd="0" destOrd="0" presId="urn:microsoft.com/office/officeart/2005/8/layout/hierarchy1"/>
    <dgm:cxn modelId="{6EFB1DF3-5E7E-47A4-9B52-82255663645A}" type="presParOf" srcId="{9D55177D-4E9D-49FA-AD5F-D6F9DE23803B}" destId="{6F53CC31-E3A3-4A52-A1F7-7666B246F1A5}" srcOrd="0" destOrd="0" presId="urn:microsoft.com/office/officeart/2005/8/layout/hierarchy1"/>
    <dgm:cxn modelId="{ECD6C64D-8E99-4EAC-AE99-16B14B2D6353}" type="presParOf" srcId="{9D55177D-4E9D-49FA-AD5F-D6F9DE23803B}" destId="{569144A8-6070-45A3-A0D7-93EE6F74A255}" srcOrd="1" destOrd="0" presId="urn:microsoft.com/office/officeart/2005/8/layout/hierarchy1"/>
    <dgm:cxn modelId="{C7CC9A1D-9BAC-45D8-83B7-D50141F0D5D2}" type="presParOf" srcId="{5571D6A9-967C-4EA7-B0A0-D4BE6A1F6559}" destId="{7E11C13B-F5F8-40F2-9775-1DD842A1FD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638795-6DE0-4BB3-B93A-8B75FD916C7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9993EF-3886-4808-9265-95A0D8789440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Atbilstoši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Līguma I.11.2.punktam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projekta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koordinatoram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ir jāievada projekta rezultāti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Erasmus+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projektu rezultātu platformā</a:t>
          </a:r>
          <a:endParaRPr lang="en-US" sz="1800" b="1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gm:t>
    </dgm:pt>
    <dgm:pt modelId="{D369B9D6-D4FC-4C31-A058-7C86C839B4EE}" type="parTrans" cxnId="{E06098A0-7004-4221-B96F-4C83565B20E7}">
      <dgm:prSet/>
      <dgm:spPr/>
      <dgm:t>
        <a:bodyPr/>
        <a:lstStyle/>
        <a:p>
          <a:endParaRPr lang="en-US"/>
        </a:p>
      </dgm:t>
    </dgm:pt>
    <dgm:pt modelId="{9C549593-CBB1-449F-9CC1-6F993A9052BC}" type="sibTrans" cxnId="{E06098A0-7004-4221-B96F-4C83565B20E7}">
      <dgm:prSet/>
      <dgm:spPr/>
      <dgm:t>
        <a:bodyPr/>
        <a:lstStyle/>
        <a:p>
          <a:endParaRPr lang="en-US"/>
        </a:p>
      </dgm:t>
    </dgm:pt>
    <dgm:pt modelId="{7D3A4AD2-E0AA-461A-A34A-801B06416ECE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Rezultātu ievadīšana Projektu rezultātu platformā ir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priekšnoteikums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galīgā ziņojuma apstiprināšanai</a:t>
          </a:r>
          <a:endParaRPr lang="en-US" sz="1800" b="0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gm:t>
    </dgm:pt>
    <dgm:pt modelId="{75B98BFD-0B8C-4531-B04C-AC4806B780D1}" type="parTrans" cxnId="{D7C3381E-B7CD-4C2F-AF87-BDBC16DF8D81}">
      <dgm:prSet/>
      <dgm:spPr/>
      <dgm:t>
        <a:bodyPr/>
        <a:lstStyle/>
        <a:p>
          <a:endParaRPr lang="en-US"/>
        </a:p>
      </dgm:t>
    </dgm:pt>
    <dgm:pt modelId="{30D15EC6-D764-40FF-AA2B-B45546236685}" type="sibTrans" cxnId="{D7C3381E-B7CD-4C2F-AF87-BDBC16DF8D81}">
      <dgm:prSet/>
      <dgm:spPr/>
      <dgm:t>
        <a:bodyPr/>
        <a:lstStyle/>
        <a:p>
          <a:endParaRPr lang="en-US"/>
        </a:p>
      </dgm:t>
    </dgm:pt>
    <dgm:pt modelId="{D2565A7C-36E3-4212-8D50-6D08EC7B57B1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Projekta sākumā un pēc beigu datuma </a:t>
          </a:r>
          <a:r>
            <a:rPr lang="lv-LV" sz="16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projekta kontaktpersonai</a:t>
          </a:r>
          <a:r>
            <a:rPr lang="lv-LV" sz="16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tiek nosūtīts automātisks sistēmas paziņojums </a:t>
          </a:r>
          <a:r>
            <a:rPr lang="lv-LV" sz="16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par piekļuvi Erasmus+ Projektu rezultātu platformai </a:t>
          </a:r>
          <a:r>
            <a:rPr lang="lv-LV" sz="16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(ieeja izmantojot EU Login)</a:t>
          </a:r>
          <a:endParaRPr lang="en-US" sz="1600" b="0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gm:t>
    </dgm:pt>
    <dgm:pt modelId="{0FECDC6D-A846-40CC-BDFC-0CED637E8162}" type="parTrans" cxnId="{BE0100F7-EBE9-4B7B-A5B7-6D0A0BF716E3}">
      <dgm:prSet/>
      <dgm:spPr/>
      <dgm:t>
        <a:bodyPr/>
        <a:lstStyle/>
        <a:p>
          <a:endParaRPr lang="en-US"/>
        </a:p>
      </dgm:t>
    </dgm:pt>
    <dgm:pt modelId="{35E206D8-98F9-4E22-8829-83A0293819BA}" type="sibTrans" cxnId="{BE0100F7-EBE9-4B7B-A5B7-6D0A0BF716E3}">
      <dgm:prSet/>
      <dgm:spPr/>
      <dgm:t>
        <a:bodyPr/>
        <a:lstStyle/>
        <a:p>
          <a:endParaRPr lang="en-US"/>
        </a:p>
      </dgm:t>
    </dgm:pt>
    <dgm:pt modelId="{6022EF6F-7046-4631-B831-DAD56963D566}" type="pres">
      <dgm:prSet presAssocID="{00638795-6DE0-4BB3-B93A-8B75FD916C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AFE013-073E-41D5-9A59-331D05EFF755}" type="pres">
      <dgm:prSet presAssocID="{D69993EF-3886-4808-9265-95A0D8789440}" presName="hierRoot1" presStyleCnt="0"/>
      <dgm:spPr/>
    </dgm:pt>
    <dgm:pt modelId="{0CC4BA78-3DB0-47C8-9FC3-1DF27AF855C1}" type="pres">
      <dgm:prSet presAssocID="{D69993EF-3886-4808-9265-95A0D8789440}" presName="composite" presStyleCnt="0"/>
      <dgm:spPr/>
    </dgm:pt>
    <dgm:pt modelId="{5637B55F-C711-4C38-9F4C-9753B40152B0}" type="pres">
      <dgm:prSet presAssocID="{D69993EF-3886-4808-9265-95A0D8789440}" presName="background" presStyleLbl="node0" presStyleIdx="0" presStyleCnt="3"/>
      <dgm:spPr/>
    </dgm:pt>
    <dgm:pt modelId="{347DEB05-518E-4F87-A3EE-01FB2D9A036A}" type="pres">
      <dgm:prSet presAssocID="{D69993EF-3886-4808-9265-95A0D8789440}" presName="text" presStyleLbl="fgAcc0" presStyleIdx="0" presStyleCnt="3">
        <dgm:presLayoutVars>
          <dgm:chPref val="3"/>
        </dgm:presLayoutVars>
      </dgm:prSet>
      <dgm:spPr/>
    </dgm:pt>
    <dgm:pt modelId="{D9D1A97E-EB55-449A-8427-3BE0E09F39E3}" type="pres">
      <dgm:prSet presAssocID="{D69993EF-3886-4808-9265-95A0D8789440}" presName="hierChild2" presStyleCnt="0"/>
      <dgm:spPr/>
    </dgm:pt>
    <dgm:pt modelId="{2BDDFD2C-6437-4E22-91F8-162945F722F4}" type="pres">
      <dgm:prSet presAssocID="{7D3A4AD2-E0AA-461A-A34A-801B06416ECE}" presName="hierRoot1" presStyleCnt="0"/>
      <dgm:spPr/>
    </dgm:pt>
    <dgm:pt modelId="{FEA82806-DA54-43D1-856E-49E718E7F46B}" type="pres">
      <dgm:prSet presAssocID="{7D3A4AD2-E0AA-461A-A34A-801B06416ECE}" presName="composite" presStyleCnt="0"/>
      <dgm:spPr/>
    </dgm:pt>
    <dgm:pt modelId="{560E5EE1-ED90-4C1D-97DF-98EDF98DF7D2}" type="pres">
      <dgm:prSet presAssocID="{7D3A4AD2-E0AA-461A-A34A-801B06416ECE}" presName="background" presStyleLbl="node0" presStyleIdx="1" presStyleCnt="3"/>
      <dgm:spPr/>
    </dgm:pt>
    <dgm:pt modelId="{51AABB1B-CFA5-420C-96CA-167168D20F70}" type="pres">
      <dgm:prSet presAssocID="{7D3A4AD2-E0AA-461A-A34A-801B06416ECE}" presName="text" presStyleLbl="fgAcc0" presStyleIdx="1" presStyleCnt="3">
        <dgm:presLayoutVars>
          <dgm:chPref val="3"/>
        </dgm:presLayoutVars>
      </dgm:prSet>
      <dgm:spPr/>
    </dgm:pt>
    <dgm:pt modelId="{EA86DAE5-F162-46F4-B591-73442359651E}" type="pres">
      <dgm:prSet presAssocID="{7D3A4AD2-E0AA-461A-A34A-801B06416ECE}" presName="hierChild2" presStyleCnt="0"/>
      <dgm:spPr/>
    </dgm:pt>
    <dgm:pt modelId="{12C8ADA4-09A1-4CEB-B6E4-990B93AF2792}" type="pres">
      <dgm:prSet presAssocID="{D2565A7C-36E3-4212-8D50-6D08EC7B57B1}" presName="hierRoot1" presStyleCnt="0"/>
      <dgm:spPr/>
    </dgm:pt>
    <dgm:pt modelId="{B048753B-6E88-4AC9-873D-8E01A60703F8}" type="pres">
      <dgm:prSet presAssocID="{D2565A7C-36E3-4212-8D50-6D08EC7B57B1}" presName="composite" presStyleCnt="0"/>
      <dgm:spPr/>
    </dgm:pt>
    <dgm:pt modelId="{6BCC84B5-4B1F-47AD-A8DA-60907226A379}" type="pres">
      <dgm:prSet presAssocID="{D2565A7C-36E3-4212-8D50-6D08EC7B57B1}" presName="background" presStyleLbl="node0" presStyleIdx="2" presStyleCnt="3"/>
      <dgm:spPr/>
    </dgm:pt>
    <dgm:pt modelId="{FAAEA2A0-EEBB-4E2E-A99F-B26539C02906}" type="pres">
      <dgm:prSet presAssocID="{D2565A7C-36E3-4212-8D50-6D08EC7B57B1}" presName="text" presStyleLbl="fgAcc0" presStyleIdx="2" presStyleCnt="3">
        <dgm:presLayoutVars>
          <dgm:chPref val="3"/>
        </dgm:presLayoutVars>
      </dgm:prSet>
      <dgm:spPr/>
    </dgm:pt>
    <dgm:pt modelId="{9A140B22-7121-4B36-B44B-6EA018115E0C}" type="pres">
      <dgm:prSet presAssocID="{D2565A7C-36E3-4212-8D50-6D08EC7B57B1}" presName="hierChild2" presStyleCnt="0"/>
      <dgm:spPr/>
    </dgm:pt>
  </dgm:ptLst>
  <dgm:cxnLst>
    <dgm:cxn modelId="{D7C3381E-B7CD-4C2F-AF87-BDBC16DF8D81}" srcId="{00638795-6DE0-4BB3-B93A-8B75FD916C7D}" destId="{7D3A4AD2-E0AA-461A-A34A-801B06416ECE}" srcOrd="1" destOrd="0" parTransId="{75B98BFD-0B8C-4531-B04C-AC4806B780D1}" sibTransId="{30D15EC6-D764-40FF-AA2B-B45546236685}"/>
    <dgm:cxn modelId="{55F22032-B65C-43AD-AACB-CFBD43B758CB}" type="presOf" srcId="{7D3A4AD2-E0AA-461A-A34A-801B06416ECE}" destId="{51AABB1B-CFA5-420C-96CA-167168D20F70}" srcOrd="0" destOrd="0" presId="urn:microsoft.com/office/officeart/2005/8/layout/hierarchy1"/>
    <dgm:cxn modelId="{16CC2132-09E9-4CFF-AF74-982A0F033D22}" type="presOf" srcId="{D69993EF-3886-4808-9265-95A0D8789440}" destId="{347DEB05-518E-4F87-A3EE-01FB2D9A036A}" srcOrd="0" destOrd="0" presId="urn:microsoft.com/office/officeart/2005/8/layout/hierarchy1"/>
    <dgm:cxn modelId="{E4297B7A-B46E-4B56-AF6B-5FFABA4588B4}" type="presOf" srcId="{D2565A7C-36E3-4212-8D50-6D08EC7B57B1}" destId="{FAAEA2A0-EEBB-4E2E-A99F-B26539C02906}" srcOrd="0" destOrd="0" presId="urn:microsoft.com/office/officeart/2005/8/layout/hierarchy1"/>
    <dgm:cxn modelId="{0838BD9E-018D-44CD-81EB-C243BD694DD7}" type="presOf" srcId="{00638795-6DE0-4BB3-B93A-8B75FD916C7D}" destId="{6022EF6F-7046-4631-B831-DAD56963D566}" srcOrd="0" destOrd="0" presId="urn:microsoft.com/office/officeart/2005/8/layout/hierarchy1"/>
    <dgm:cxn modelId="{E06098A0-7004-4221-B96F-4C83565B20E7}" srcId="{00638795-6DE0-4BB3-B93A-8B75FD916C7D}" destId="{D69993EF-3886-4808-9265-95A0D8789440}" srcOrd="0" destOrd="0" parTransId="{D369B9D6-D4FC-4C31-A058-7C86C839B4EE}" sibTransId="{9C549593-CBB1-449F-9CC1-6F993A9052BC}"/>
    <dgm:cxn modelId="{BE0100F7-EBE9-4B7B-A5B7-6D0A0BF716E3}" srcId="{00638795-6DE0-4BB3-B93A-8B75FD916C7D}" destId="{D2565A7C-36E3-4212-8D50-6D08EC7B57B1}" srcOrd="2" destOrd="0" parTransId="{0FECDC6D-A846-40CC-BDFC-0CED637E8162}" sibTransId="{35E206D8-98F9-4E22-8829-83A0293819BA}"/>
    <dgm:cxn modelId="{C7015F44-F840-4402-BB2C-454B48D12C2F}" type="presParOf" srcId="{6022EF6F-7046-4631-B831-DAD56963D566}" destId="{7CAFE013-073E-41D5-9A59-331D05EFF755}" srcOrd="0" destOrd="0" presId="urn:microsoft.com/office/officeart/2005/8/layout/hierarchy1"/>
    <dgm:cxn modelId="{F1A0BDC9-50DB-431C-9C79-7715B53861BC}" type="presParOf" srcId="{7CAFE013-073E-41D5-9A59-331D05EFF755}" destId="{0CC4BA78-3DB0-47C8-9FC3-1DF27AF855C1}" srcOrd="0" destOrd="0" presId="urn:microsoft.com/office/officeart/2005/8/layout/hierarchy1"/>
    <dgm:cxn modelId="{08F1079A-548E-41AF-AF72-CA2DFEEEE47B}" type="presParOf" srcId="{0CC4BA78-3DB0-47C8-9FC3-1DF27AF855C1}" destId="{5637B55F-C711-4C38-9F4C-9753B40152B0}" srcOrd="0" destOrd="0" presId="urn:microsoft.com/office/officeart/2005/8/layout/hierarchy1"/>
    <dgm:cxn modelId="{20C9DCDC-8DBA-4722-A81D-87888D289B7E}" type="presParOf" srcId="{0CC4BA78-3DB0-47C8-9FC3-1DF27AF855C1}" destId="{347DEB05-518E-4F87-A3EE-01FB2D9A036A}" srcOrd="1" destOrd="0" presId="urn:microsoft.com/office/officeart/2005/8/layout/hierarchy1"/>
    <dgm:cxn modelId="{91D3FE89-C90A-471C-BF09-641C9A7B2AC9}" type="presParOf" srcId="{7CAFE013-073E-41D5-9A59-331D05EFF755}" destId="{D9D1A97E-EB55-449A-8427-3BE0E09F39E3}" srcOrd="1" destOrd="0" presId="urn:microsoft.com/office/officeart/2005/8/layout/hierarchy1"/>
    <dgm:cxn modelId="{CF75709D-15EB-4580-9CAC-C1AF1C499E1E}" type="presParOf" srcId="{6022EF6F-7046-4631-B831-DAD56963D566}" destId="{2BDDFD2C-6437-4E22-91F8-162945F722F4}" srcOrd="1" destOrd="0" presId="urn:microsoft.com/office/officeart/2005/8/layout/hierarchy1"/>
    <dgm:cxn modelId="{939CA39A-A704-4DEA-9EFE-61BD81C27049}" type="presParOf" srcId="{2BDDFD2C-6437-4E22-91F8-162945F722F4}" destId="{FEA82806-DA54-43D1-856E-49E718E7F46B}" srcOrd="0" destOrd="0" presId="urn:microsoft.com/office/officeart/2005/8/layout/hierarchy1"/>
    <dgm:cxn modelId="{85FFC9B0-2AD8-476D-9E5B-BCF864A5327A}" type="presParOf" srcId="{FEA82806-DA54-43D1-856E-49E718E7F46B}" destId="{560E5EE1-ED90-4C1D-97DF-98EDF98DF7D2}" srcOrd="0" destOrd="0" presId="urn:microsoft.com/office/officeart/2005/8/layout/hierarchy1"/>
    <dgm:cxn modelId="{113E48F0-451B-4936-B72E-ECBB5C65D2F1}" type="presParOf" srcId="{FEA82806-DA54-43D1-856E-49E718E7F46B}" destId="{51AABB1B-CFA5-420C-96CA-167168D20F70}" srcOrd="1" destOrd="0" presId="urn:microsoft.com/office/officeart/2005/8/layout/hierarchy1"/>
    <dgm:cxn modelId="{4A8F89AB-40BD-4191-B66F-E5033AFB5506}" type="presParOf" srcId="{2BDDFD2C-6437-4E22-91F8-162945F722F4}" destId="{EA86DAE5-F162-46F4-B591-73442359651E}" srcOrd="1" destOrd="0" presId="urn:microsoft.com/office/officeart/2005/8/layout/hierarchy1"/>
    <dgm:cxn modelId="{D5838FAA-5A93-4726-A364-B208804BDD7A}" type="presParOf" srcId="{6022EF6F-7046-4631-B831-DAD56963D566}" destId="{12C8ADA4-09A1-4CEB-B6E4-990B93AF2792}" srcOrd="2" destOrd="0" presId="urn:microsoft.com/office/officeart/2005/8/layout/hierarchy1"/>
    <dgm:cxn modelId="{9121A4C3-A534-4700-8E14-39FB63B6F8A3}" type="presParOf" srcId="{12C8ADA4-09A1-4CEB-B6E4-990B93AF2792}" destId="{B048753B-6E88-4AC9-873D-8E01A60703F8}" srcOrd="0" destOrd="0" presId="urn:microsoft.com/office/officeart/2005/8/layout/hierarchy1"/>
    <dgm:cxn modelId="{FB137ACC-532F-4634-90E4-B0CE4140BF60}" type="presParOf" srcId="{B048753B-6E88-4AC9-873D-8E01A60703F8}" destId="{6BCC84B5-4B1F-47AD-A8DA-60907226A379}" srcOrd="0" destOrd="0" presId="urn:microsoft.com/office/officeart/2005/8/layout/hierarchy1"/>
    <dgm:cxn modelId="{15453903-7EA2-40A3-AEFC-5EEB4B9C3F47}" type="presParOf" srcId="{B048753B-6E88-4AC9-873D-8E01A60703F8}" destId="{FAAEA2A0-EEBB-4E2E-A99F-B26539C02906}" srcOrd="1" destOrd="0" presId="urn:microsoft.com/office/officeart/2005/8/layout/hierarchy1"/>
    <dgm:cxn modelId="{655296F1-1266-4913-A6D2-C3EA91412A08}" type="presParOf" srcId="{12C8ADA4-09A1-4CEB-B6E4-990B93AF2792}" destId="{9A140B22-7121-4B36-B44B-6EA018115E0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BF68F-1CD4-4E18-8305-45DAA845346F}">
      <dsp:nvSpPr>
        <dsp:cNvPr id="0" name=""/>
        <dsp:cNvSpPr/>
      </dsp:nvSpPr>
      <dsp:spPr>
        <a:xfrm>
          <a:off x="0" y="412604"/>
          <a:ext cx="2565984" cy="1629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2FC57-7E45-4F63-BA79-3C49E2E888A3}">
      <dsp:nvSpPr>
        <dsp:cNvPr id="0" name=""/>
        <dsp:cNvSpPr/>
      </dsp:nvSpPr>
      <dsp:spPr>
        <a:xfrm>
          <a:off x="285109" y="683458"/>
          <a:ext cx="2565984" cy="162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rgbClr val="0070C0"/>
              </a:solidFill>
              <a:latin typeface="+mj-lt"/>
              <a:ea typeface="+mj-ea"/>
              <a:cs typeface="+mj-cs"/>
            </a:rPr>
            <a:t>Jāievada informācija par pārskata periodā notikušajām aktivitātēm (t.sk. finansējumu)</a:t>
          </a:r>
          <a:endParaRPr lang="en-US" sz="1800" b="1" kern="1200" dirty="0">
            <a:solidFill>
              <a:srgbClr val="0070C0"/>
            </a:solidFill>
            <a:latin typeface="+mj-lt"/>
            <a:ea typeface="+mj-ea"/>
            <a:cs typeface="+mj-cs"/>
          </a:endParaRPr>
        </a:p>
      </dsp:txBody>
      <dsp:txXfrm>
        <a:off x="332832" y="731181"/>
        <a:ext cx="2470538" cy="1533954"/>
      </dsp:txXfrm>
    </dsp:sp>
    <dsp:sp modelId="{F28BC673-BFAA-4359-B50A-952EEA6F0286}">
      <dsp:nvSpPr>
        <dsp:cNvPr id="0" name=""/>
        <dsp:cNvSpPr/>
      </dsp:nvSpPr>
      <dsp:spPr>
        <a:xfrm>
          <a:off x="3136203" y="412604"/>
          <a:ext cx="2565984" cy="1629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6C2D9-83E0-4E77-9B6F-3F7318A2B33A}">
      <dsp:nvSpPr>
        <dsp:cNvPr id="0" name=""/>
        <dsp:cNvSpPr/>
      </dsp:nvSpPr>
      <dsp:spPr>
        <a:xfrm>
          <a:off x="3421312" y="683458"/>
          <a:ext cx="2565984" cy="162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Visās sadaļās ievadītā informācija pakāpeniski uzkrājas</a:t>
          </a:r>
          <a:endParaRPr lang="en-US" sz="1800" b="1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3469035" y="731181"/>
        <a:ext cx="2470538" cy="1533954"/>
      </dsp:txXfrm>
    </dsp:sp>
    <dsp:sp modelId="{6F53CC31-E3A3-4A52-A1F7-7666B246F1A5}">
      <dsp:nvSpPr>
        <dsp:cNvPr id="0" name=""/>
        <dsp:cNvSpPr/>
      </dsp:nvSpPr>
      <dsp:spPr>
        <a:xfrm>
          <a:off x="6272406" y="412604"/>
          <a:ext cx="2565984" cy="1629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144A8-6070-45A3-A0D7-93EE6F74A255}">
      <dsp:nvSpPr>
        <dsp:cNvPr id="0" name=""/>
        <dsp:cNvSpPr/>
      </dsp:nvSpPr>
      <dsp:spPr>
        <a:xfrm>
          <a:off x="6557516" y="683458"/>
          <a:ext cx="2565984" cy="1629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Ziņojumi jāiesniedz latviešu vai angļu valodā</a:t>
          </a:r>
          <a:endParaRPr lang="en-US" sz="1800" b="1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6605239" y="731181"/>
        <a:ext cx="2470538" cy="1533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7B55F-C711-4C38-9F4C-9753B40152B0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DEB05-518E-4F87-A3EE-01FB2D9A036A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Atbilstoši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Līguma I.11.2.punktam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projekta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koordinatoram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ir jāievada projekta rezultāti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Erasmus+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projektu rezultātu platformā</a:t>
          </a:r>
          <a:endParaRPr lang="en-US" sz="1800" b="1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383617" y="1447754"/>
        <a:ext cx="2847502" cy="1768010"/>
      </dsp:txXfrm>
    </dsp:sp>
    <dsp:sp modelId="{560E5EE1-ED90-4C1D-97DF-98EDF98DF7D2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ABB1B-CFA5-420C-96CA-167168D20F70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Rezultātu ievadīšana Projektu rezultātu platformā ir </a:t>
          </a:r>
          <a:r>
            <a:rPr lang="lv-LV" sz="18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priekšnoteikums</a:t>
          </a:r>
          <a:r>
            <a:rPr lang="lv-LV" sz="18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galīgā ziņojuma apstiprināšanai</a:t>
          </a:r>
          <a:endParaRPr lang="en-US" sz="1800" b="0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3998355" y="1447754"/>
        <a:ext cx="2847502" cy="1768010"/>
      </dsp:txXfrm>
    </dsp:sp>
    <dsp:sp modelId="{6BCC84B5-4B1F-47AD-A8DA-60907226A379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EA2A0-EEBB-4E2E-A99F-B26539C02906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Projekta sākumā un pēc beigu datuma </a:t>
          </a:r>
          <a:r>
            <a:rPr lang="lv-LV" sz="16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projekta kontaktpersonai</a:t>
          </a:r>
          <a:r>
            <a:rPr lang="lv-LV" sz="16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 tiek nosūtīts automātisks sistēmas paziņojums </a:t>
          </a:r>
          <a:r>
            <a:rPr lang="lv-LV" sz="1600" b="1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par piekļuvi Erasmus+ Projektu rezultātu platformai </a:t>
          </a:r>
          <a:r>
            <a:rPr lang="lv-LV" sz="1600" b="0" kern="1200" dirty="0">
              <a:solidFill>
                <a:srgbClr val="0070C0"/>
              </a:solidFill>
              <a:latin typeface="Calibri Light" panose="020F0302020204030204"/>
              <a:ea typeface="+mn-ea"/>
              <a:cs typeface="+mn-cs"/>
            </a:rPr>
            <a:t>(ieeja izmantojot EU Login)</a:t>
          </a:r>
          <a:endParaRPr lang="en-US" sz="1600" b="0" kern="1200" dirty="0">
            <a:solidFill>
              <a:srgbClr val="0070C0"/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7613092" y="1447754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84DA-EBF2-4D8F-BC44-42AE3F919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64DD6-AD87-43AF-8D7F-932E9CA84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390FB-6072-41C0-B91A-3298EBF04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3F568-999E-427C-A3B9-7344EF099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80FAB-66AF-484D-AD18-DBB3ED6D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288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3C42-AF90-4C97-97DC-EFBB78AA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CE3D9-19E0-4CD4-B298-F8B0F67F6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59422-BEBC-44E9-AD82-35DCB624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EBD0C-34E0-4613-A819-AFD5DCD90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3055-DBCD-4193-AA45-5CD0D5D6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3037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896BAE-B455-4ED9-B803-3A7BC1A7E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31909-D194-4C67-A203-2A4E01988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BBF62-08C9-4E17-A05F-C53AA2AD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121BD-167C-431C-BCD1-168C61AB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DFC61-8309-4261-BD95-0F452650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3869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C87E-1F7C-4383-87A6-323236E3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CFCE-1DBE-4889-942B-149D7DBE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387DC-24E3-4C8D-B8B3-F9AAEA2C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4635C-E7DD-4224-B7EC-EEED36D0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30515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3B741-982A-4040-8ED6-19E58900E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B08F3-11BB-4A12-BD99-079BE844D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53337-DCE8-49D2-846C-152714E7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63A8B-5AA5-48AC-BF0D-AE3C6B52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45F9D-FC08-4BE7-835B-13D52190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522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10C9-F179-463F-9BA2-79C9EC5D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67314-5B31-4DF5-8D2F-D083F51E0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38D1-A58E-4E27-89DA-EF5F0F82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42561-09DD-4EB5-8F9E-AEDF948B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D7196-F0B8-49B8-82BF-03C4384F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41344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7175-AD75-4EFB-A266-B5A0654B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6E376-26CA-4041-879A-EE83AA6E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D3EEE-BCAA-4FBF-8D9C-46A62007D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11B56-3E0D-424F-81AB-BBACA78A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4CAFF-7A3A-4537-A958-6C56AFDA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7685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77CA-47C3-4D62-9B6D-ABCAE1B1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1ED5-E481-4AAC-81DB-BD217EC64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C90A3-86B8-45D2-91C9-1D5187F5B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93146-46C6-427E-AC55-3FF0D593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5CCD1-7A60-4489-B743-734B92E7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C7B17-8597-4BA0-B8B8-59C53687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5151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6FEB-E374-4EA7-9DB5-E8D5E654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BDD5C-C243-486E-8374-6AE07FDE8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EB57B-92E9-4578-BA5A-7095710D1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90938-2DF6-4EB3-9A2D-9F46C9CE8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DA772D-1F27-48A1-8863-BB7440242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F005C2-7D72-4322-AD81-17B752FF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45E20-C425-4A2D-98F8-0CD0C985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9CD8EE-80E0-4390-89C9-D3F41EBF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11330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9403-5CED-4FAC-A8FE-C0C00804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E6BE1-2A28-4B0A-AA0E-6806087B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0E878-4976-4FE9-84D9-F14A3F4A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DC905-9829-4EE6-AD2E-7EBF7D4F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5908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F8021-F019-478D-B961-32202D6BF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9D035-62CD-4A42-B1C3-9D288D09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BDABD-81E3-45E1-A1F9-9007A2DB1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699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26FE2-2658-497C-9A2D-AC3F3188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404BB-9766-4179-B958-F91A2CD2E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B3A79-773E-4771-AAD0-DBBD3EC4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B3F3-83AB-4608-9150-41CF941B1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60994-A5F7-46FA-874F-EDDFB6D1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0245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44DB6-1326-46D0-9870-95C1B0A5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EEA91-302E-4565-B4DE-9692379FE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6A161-F8C6-49DD-9B2D-CBE8269C2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F9B56-8206-4A59-97BB-18477AED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51FEB-9AD6-4235-9973-33F4ED4A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01A46-CC65-47B8-95DB-3771E503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7134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5522D-F7F8-4D29-A0D0-9C5B8C9D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6E7DD-9D2D-4440-AE85-01F448C47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3EE5D-1D16-471A-811A-02064CDDF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E1613-2E95-4822-ADCA-9EF436DFA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472C1-0171-48C4-82A0-251F8E25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3D38-AFB3-4D62-A662-C092AF25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2891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C40C-42A7-4037-B5B6-1D384483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E0980-976A-4FC1-8B55-938E5C14C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A6895-53DC-4DCE-982D-D30458E5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59ACD-DA7D-442B-94A3-6BF64A2D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AD3A-5D3C-4D11-8177-0088529A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1906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092DB6-F01A-44AA-8181-3AA10ACC7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2ED94-4DA8-42BA-B26C-87CB90232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EC5D7-A35A-4DA9-A65E-F2515C8C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2199A-B254-4503-9464-1CFD0BE38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6EADE-5D04-4CA0-BE95-BBFC3CAE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573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BD23-4C3E-4763-AE77-E94278F9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E0D3B-7771-4285-ADC0-823972574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761E7-C78F-438B-9934-CA1D0189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C62E6-9754-40E2-B6EE-866683D2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31E39-ACDB-40CF-8824-C5F49F42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082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F990-9EAE-4871-A971-F042DB4C2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0B5ED-DCAF-4A9B-B9C5-5306C1449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6FDEB-4F43-466F-B641-CD0D18191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C904C-BDD8-4BBE-A453-E570B03C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9BC35-11CE-44C5-AA40-C57E6BD7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59109-EB2B-4450-BEE1-5E02112A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540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5CA17-5038-44F4-A1CC-E0729DAF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7DB18-C47D-42BE-8106-4CF178D5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20455-F974-43B1-BBD4-9F84843C2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4E5AE-020F-463B-9C11-6248E5638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7D0CF2-90C2-4DC0-B734-B81A5359B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DE433-3F20-42DE-85B5-00169D01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24FC-74ED-4E27-9559-A66E4228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10D80F-AA20-4D1D-9B87-8DE614C0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470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9442-CFE4-489A-AC60-B44A0AA7B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9247D-CC94-4198-B129-231BC150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23195-8C3E-4813-8949-80038AD9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875E9-F157-40D8-B82A-B99C7AB65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8155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C70EC-C822-4DB9-97B5-A01B2708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EF178-BDA2-4E9F-BB33-298AF84C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B37B4-3D12-43DE-8482-C56DF5C8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9923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FBA5-A2DF-4073-9742-A7D85D3D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6E2F8-FFAF-4C7C-810F-CD7670CA6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92886-9EC3-4BEE-8AF6-35CCAF4FC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EEA07-707F-4990-80D7-C994C97C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04A3E-AF16-4D43-9331-65F1B34B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B0B61-A067-4B95-AFF3-13DAA74F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094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D1DD-7F36-4657-A502-F0376072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B13C7-4FB2-4288-8579-27622F426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4AF39-9C8A-4C1D-AC44-48E5D7691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45F10-E8A9-4CCA-8FCF-CF63C526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66186-4AED-4763-997B-140CA9FE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53404-708A-4272-A4F3-206BFDC9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712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3E03BD-7DF6-4B95-AC81-23E0EEAA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B1ECC-1BE5-4BEF-BCBA-3F05FAE58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86C05-9017-4FAD-AC44-D183F1E71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CADB3-1A55-4D57-98CB-0BB06ED655CA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C7123-1EC9-4A48-9CE9-084F8B2BE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041C8-C279-422C-AF10-CBDD678EC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BA7C6-117A-4A85-AA3E-5967C75908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772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C56FFC-C687-4BFF-916B-C3B01BD5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107E8-5F82-479E-8FCF-8CCADB3F7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1F162-4EC7-48C4-94FB-EECBD2132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430A-27AB-4CA6-8326-B247E4628C2D}" type="datetimeFigureOut">
              <a:rPr lang="lv-LV" smtClean="0"/>
              <a:t>28.11.2023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0AFE1-7D54-4FFA-A177-B96D5E238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9C01D-0500-4C53-AFC2-505E8404C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C3BC7-B4E0-4F3C-B9C5-19E2498DEA0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204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ikis.ec.europa.eu/pages/viewpage.action?pageId=50105817" TargetMode="Externa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ikis.ec.europa.eu/pages/viewpage.action?pageId=50105927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ikis.ec.europa.eu/display/NAITDOC/How+to+complete+and+submit+the+final+beneficiary+report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rasmusplus.lv/eiropas-atzinibas-zime-valodu-apguve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s.ec.europa.eu/pages/viewpage.action?pageId=50105927" TargetMode="External"/><Relationship Id="rId3" Type="http://schemas.openxmlformats.org/officeDocument/2006/relationships/hyperlink" Target="https://wikis.ec.europa.eu/pages/viewpage.action?pageId=50105954" TargetMode="External"/><Relationship Id="rId7" Type="http://schemas.openxmlformats.org/officeDocument/2006/relationships/hyperlink" Target="https://wikis.ec.europa.eu/pages/viewpage.action?pageId=50105932" TargetMode="External"/><Relationship Id="rId2" Type="http://schemas.openxmlformats.org/officeDocument/2006/relationships/hyperlink" Target="https://wikis.ec.europa.eu/display/NAITDOC/How+to+complete+and+submit+the+final+beneficiary+report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ikis.ec.europa.eu/pages/viewpage.action?pageId=50105817" TargetMode="External"/><Relationship Id="rId5" Type="http://schemas.openxmlformats.org/officeDocument/2006/relationships/hyperlink" Target="https://wikis.ec.europa.eu/pages/viewpage.action?pageId=50105879" TargetMode="External"/><Relationship Id="rId4" Type="http://schemas.openxmlformats.org/officeDocument/2006/relationships/hyperlink" Target="https://wikis.ec.europa.eu/pages/viewpage.action?pageId=50105987" TargetMode="External"/><Relationship Id="rId9" Type="http://schemas.openxmlformats.org/officeDocument/2006/relationships/hyperlink" Target="https://wikis.ec.europa.eu/pages/viewpage.action?pageId=50106023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ebgate.ec.europa.eu/erasmus-esc/index/" TargetMode="Externa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ebgate.ec.europa.eu/erasmus-esc/index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rasmus-plus.ec.europa.eu/projects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asmusplus.lv/sites/default/files/media_document/eprp-guide-for-beneficiaries-2022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EAC-PROJECTSPLATFORM-HELPDESK@ec.europa.e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cea.ec.europa.eu/about-eacea/visual-identity/visual-identity-programming-period-2021-2027/european-flag-emblem-and-multilingual-disclaimer_en" TargetMode="External"/><Relationship Id="rId2" Type="http://schemas.openxmlformats.org/officeDocument/2006/relationships/hyperlink" Target="https://www.erasmusplus.lv/logo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s.ec.europa.eu/pages/viewpage.action?pageId=5010593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s.ec.europa.eu/pages/viewpage.action?pageId=5010598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1278-3C9A-4BE5-B0B8-12E6B4397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0618"/>
            <a:ext cx="9144000" cy="2387600"/>
          </a:xfrm>
        </p:spPr>
        <p:txBody>
          <a:bodyPr>
            <a:normAutofit/>
          </a:bodyPr>
          <a:lstStyle/>
          <a:p>
            <a:r>
              <a:rPr lang="lv-LV" sz="4000" b="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</a:rPr>
              <a:t>Erasmus+ projektu vadības sistēma </a:t>
            </a:r>
            <a:r>
              <a:rPr lang="lv-LV" sz="4000" b="1" i="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</a:rPr>
              <a:t>Beneficiary</a:t>
            </a:r>
            <a:r>
              <a:rPr lang="lv-LV" sz="4000" b="1" i="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</a:rPr>
              <a:t> </a:t>
            </a:r>
            <a:r>
              <a:rPr lang="lv-LV" sz="4000" b="1" i="1" dirty="0" err="1">
                <a:solidFill>
                  <a:schemeClr val="bg1"/>
                </a:solidFill>
                <a:latin typeface="Roboto Bk" pitchFamily="2" charset="0"/>
                <a:ea typeface="Roboto Bk" pitchFamily="2" charset="0"/>
              </a:rPr>
              <a:t>Module</a:t>
            </a:r>
            <a:r>
              <a:rPr lang="lv-LV" sz="4000" b="1" i="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</a:rPr>
              <a:t> </a:t>
            </a:r>
            <a:r>
              <a:rPr lang="lv-LV" sz="4000" b="1" dirty="0">
                <a:solidFill>
                  <a:schemeClr val="bg1"/>
                </a:solidFill>
                <a:latin typeface="Roboto Bk" pitchFamily="2" charset="0"/>
                <a:ea typeface="Roboto Bk" pitchFamily="2" charset="0"/>
              </a:rPr>
              <a:t>un Erasmus+ projektu rezultātu platforma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8C38C-3912-476B-BCFD-EB93FF7C6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0000"/>
            <a:ext cx="9144000" cy="635000"/>
          </a:xfrm>
        </p:spPr>
        <p:txBody>
          <a:bodyPr/>
          <a:lstStyle/>
          <a:p>
            <a:r>
              <a:rPr lang="lv-LV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2023. gada 1. decembris</a:t>
            </a:r>
          </a:p>
        </p:txBody>
      </p:sp>
    </p:spTree>
    <p:extLst>
      <p:ext uri="{BB962C8B-B14F-4D97-AF65-F5344CB8AC3E}">
        <p14:creationId xmlns:p14="http://schemas.microsoft.com/office/powerpoint/2010/main" val="1350599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14635-A360-D2D7-9A67-80B6289F69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2500" y="1923528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Starpvalstu</a:t>
            </a:r>
            <a:r>
              <a:rPr lang="lv-LV" sz="2400" dirty="0"/>
              <a:t> 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sanāksmes (3)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A121E-8004-F79B-1639-ACB28B3CB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840" y="1438898"/>
            <a:ext cx="6819660" cy="1247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CE2B38-A0BD-8122-8380-229247105AE1}"/>
              </a:ext>
            </a:extLst>
          </p:cNvPr>
          <p:cNvSpPr/>
          <p:nvPr/>
        </p:nvSpPr>
        <p:spPr>
          <a:xfrm>
            <a:off x="4419840" y="1517781"/>
            <a:ext cx="944640" cy="4247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40EF4C-52EE-E7BC-175A-A1B13460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1" y="3333852"/>
            <a:ext cx="8228796" cy="322843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1839F25-7536-E3D0-F742-8433C795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754006"/>
            <a:ext cx="8228797" cy="3327591"/>
          </a:xfrm>
          <a:prstGeom prst="rect">
            <a:avLst/>
          </a:prstGeom>
        </p:spPr>
      </p:pic>
      <p:pic>
        <p:nvPicPr>
          <p:cNvPr id="10" name="Picture 2" descr="Success message displays">
            <a:extLst>
              <a:ext uri="{FF2B5EF4-FFF2-40B4-BE49-F238E27FC236}">
                <a16:creationId xmlns:a16="http://schemas.microsoft.com/office/drawing/2014/main" id="{4199616B-7991-5444-0DE5-96BF723C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99" y="5656865"/>
            <a:ext cx="1981200" cy="63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77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81765-86CD-1674-2990-61BFD910FB4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Projekta rezultāti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64887-5EAF-C2A4-A406-E2F4A7BF9E14}"/>
              </a:ext>
            </a:extLst>
          </p:cNvPr>
          <p:cNvSpPr txBox="1"/>
          <p:nvPr/>
        </p:nvSpPr>
        <p:spPr>
          <a:xfrm>
            <a:off x="838200" y="6123543"/>
            <a:ext cx="696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u="sng" dirty="0">
                <a:solidFill>
                  <a:srgbClr val="0563C1"/>
                </a:solidFill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https://wikis.ec.europa.eu/pages/viewpage.action?pageId=50105817</a:t>
            </a:r>
            <a:r>
              <a:rPr lang="lv-LV" u="sng" dirty="0">
                <a:solidFill>
                  <a:srgbClr val="0563C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 descr="A screenshot of a calendar&#10;&#10;Description automatically generated">
            <a:extLst>
              <a:ext uri="{FF2B5EF4-FFF2-40B4-BE49-F238E27FC236}">
                <a16:creationId xmlns:a16="http://schemas.microsoft.com/office/drawing/2014/main" id="{819E7197-28CB-360C-934F-2C38EA4D0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50357"/>
            <a:ext cx="8788058" cy="35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2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F413F-D910-E187-A65C-33F1DBA32A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Projekta rezultāti (2)</a:t>
            </a:r>
          </a:p>
        </p:txBody>
      </p:sp>
      <p:pic>
        <p:nvPicPr>
          <p:cNvPr id="7170" name="Picture 2" descr="Provide the required information">
            <a:extLst>
              <a:ext uri="{FF2B5EF4-FFF2-40B4-BE49-F238E27FC236}">
                <a16:creationId xmlns:a16="http://schemas.microsoft.com/office/drawing/2014/main" id="{27EAC922-0A18-CE55-71C4-63119A3C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5294"/>
            <a:ext cx="7797956" cy="415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ave the Project Results details">
            <a:extLst>
              <a:ext uri="{FF2B5EF4-FFF2-40B4-BE49-F238E27FC236}">
                <a16:creationId xmlns:a16="http://schemas.microsoft.com/office/drawing/2014/main" id="{40E75C2D-C2DA-5C20-9297-0FD5E364F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718" y="4759008"/>
            <a:ext cx="16859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317391-1F49-2C9E-651B-6B6C6DAE2C46}"/>
              </a:ext>
            </a:extLst>
          </p:cNvPr>
          <p:cNvSpPr/>
          <p:nvPr/>
        </p:nvSpPr>
        <p:spPr>
          <a:xfrm>
            <a:off x="995680" y="4389120"/>
            <a:ext cx="7264400" cy="965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874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A5FDC-26FA-6EBB-4EE4-95CE64E1DD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Projekta rezultāti (3)</a:t>
            </a:r>
          </a:p>
        </p:txBody>
      </p:sp>
      <p:pic>
        <p:nvPicPr>
          <p:cNvPr id="9218" name="Picture 2" descr="Click the Create button in Organisations section">
            <a:extLst>
              <a:ext uri="{FF2B5EF4-FFF2-40B4-BE49-F238E27FC236}">
                <a16:creationId xmlns:a16="http://schemas.microsoft.com/office/drawing/2014/main" id="{B1E9DAE0-5570-1851-91A5-DDDF1330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40" y="1608847"/>
            <a:ext cx="5252721" cy="14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557B07-8125-16A6-3ECD-FB8FD3F4A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3197922"/>
            <a:ext cx="6405880" cy="32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19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B41F-77E9-C665-D35F-4768A8C875E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Rezultātu izplatīšanas pasākumi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4AD26-3AED-056E-90F5-4E6247856500}"/>
              </a:ext>
            </a:extLst>
          </p:cNvPr>
          <p:cNvSpPr txBox="1"/>
          <p:nvPr/>
        </p:nvSpPr>
        <p:spPr>
          <a:xfrm>
            <a:off x="838200" y="6092765"/>
            <a:ext cx="712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u="sng" dirty="0">
                <a:solidFill>
                  <a:srgbClr val="0563C1"/>
                </a:solidFill>
                <a:latin typeface="Times New Roman" panose="02020603050405020304" pitchFamily="18" charset="0"/>
              </a:rPr>
              <a:t>https://wikis.ec.europa.eu/pages/viewpage.action?pageId=50105954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FF6BB86-1EB4-B4CB-5132-09195CAA6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14801"/>
            <a:ext cx="8707417" cy="35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1C41-AD8D-3AE8-FAF3-5A72D067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B6984-88C6-5FE5-C1BB-44C6732267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Rezultātu izplatīšanas pasākumi (2)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485C860-AF01-C862-D362-CDEAC3E8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5294"/>
            <a:ext cx="9593715" cy="384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D8B2-3911-3E98-ED7B-FECAED62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b="1" dirty="0">
              <a:solidFill>
                <a:srgbClr val="007FC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FD8CE-43E2-6E22-0416-C01B62439F6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Rezultātu izplatīšanas pasākumi (3)</a:t>
            </a:r>
          </a:p>
        </p:txBody>
      </p:sp>
      <p:pic>
        <p:nvPicPr>
          <p:cNvPr id="10242" name="Picture 2" descr="Click on the Create button">
            <a:extLst>
              <a:ext uri="{FF2B5EF4-FFF2-40B4-BE49-F238E27FC236}">
                <a16:creationId xmlns:a16="http://schemas.microsoft.com/office/drawing/2014/main" id="{5A7CE825-20F4-849C-72D5-0E488273B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624565"/>
            <a:ext cx="5125720" cy="22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lick on Save">
            <a:extLst>
              <a:ext uri="{FF2B5EF4-FFF2-40B4-BE49-F238E27FC236}">
                <a16:creationId xmlns:a16="http://schemas.microsoft.com/office/drawing/2014/main" id="{C5A84AF2-157E-71FF-0BD5-D6139CC3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39" y="5971585"/>
            <a:ext cx="1447153" cy="6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A0DD405-AD5F-9397-38A9-899E8A552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3750728"/>
            <a:ext cx="7503160" cy="29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6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D8B2-3911-3E98-ED7B-FECAED62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b="1" dirty="0">
              <a:solidFill>
                <a:srgbClr val="007FC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BD9FC-9B6D-65DC-7576-C3C3CF6C7E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Apmācību pasākumi (1)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C1B9C60-917A-6E6D-6F01-B5CD01CA5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5294"/>
            <a:ext cx="9012852" cy="3647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5A46C9-779A-A5BB-B66B-7E6829685DE7}"/>
              </a:ext>
            </a:extLst>
          </p:cNvPr>
          <p:cNvSpPr txBox="1"/>
          <p:nvPr/>
        </p:nvSpPr>
        <p:spPr>
          <a:xfrm>
            <a:off x="838200" y="6167937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u="sng" dirty="0">
                <a:solidFill>
                  <a:srgbClr val="0563C1"/>
                </a:solidFill>
                <a:latin typeface="Times New Roman" panose="02020603050405020304" pitchFamily="18" charset="0"/>
              </a:rPr>
              <a:t>https://wikis.ec.europa.eu/pages/viewpage.action?pageId=50105879</a:t>
            </a:r>
          </a:p>
        </p:txBody>
      </p:sp>
    </p:spTree>
    <p:extLst>
      <p:ext uri="{BB962C8B-B14F-4D97-AF65-F5344CB8AC3E}">
        <p14:creationId xmlns:p14="http://schemas.microsoft.com/office/powerpoint/2010/main" val="1953912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EAAE-A9C6-8B07-F3BB-AC99A76C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9285B44-0FB7-1D04-D163-4309E6B8D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0401"/>
            <a:ext cx="9415812" cy="3738479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411F583-AFD1-A84D-50F6-B5A21B8C4A0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Apmācību pasākumi (2)</a:t>
            </a:r>
          </a:p>
        </p:txBody>
      </p:sp>
    </p:spTree>
    <p:extLst>
      <p:ext uri="{BB962C8B-B14F-4D97-AF65-F5344CB8AC3E}">
        <p14:creationId xmlns:p14="http://schemas.microsoft.com/office/powerpoint/2010/main" val="816018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4B115-7D7F-E678-356B-D7E70DE8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02635-ADEC-D92C-B292-BFB422A4BF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37602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Apmācību pasākumi (3)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7183F10-C51B-6DB1-ACD1-9339FA0C5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3" y="2531052"/>
            <a:ext cx="9724347" cy="36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4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C28283-8B4D-4104-A59E-6574E9AB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1"/>
            <a:ext cx="10515600" cy="2188528"/>
          </a:xfrm>
        </p:spPr>
        <p:txBody>
          <a:bodyPr>
            <a:noAutofit/>
          </a:bodyPr>
          <a:lstStyle/>
          <a:p>
            <a:pPr algn="ctr"/>
            <a:r>
              <a:rPr lang="lv-LV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GALĪGĀ ZIŅOJUMA IESNIEGŠANA </a:t>
            </a:r>
            <a:r>
              <a:rPr lang="lv-LV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</a:p>
        </p:txBody>
      </p:sp>
    </p:spTree>
    <p:extLst>
      <p:ext uri="{BB962C8B-B14F-4D97-AF65-F5344CB8AC3E}">
        <p14:creationId xmlns:p14="http://schemas.microsoft.com/office/powerpoint/2010/main" val="3660513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4B115-7D7F-E678-356B-D7E70DE8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02635-ADEC-D92C-B292-BFB422A4BF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15073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Apmācību pasākumi (4)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CBB18EB-82DC-72E6-2EA6-44ACA6E3E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" y="2473963"/>
            <a:ext cx="9169400" cy="37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99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F8CB-CB3F-BF0D-1773-F2624121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ADB976F-EF30-8823-20E2-058C6B94F5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Apmācību pasākumi (5)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A795BCF-2853-96E5-C06E-EFE037435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2385294"/>
            <a:ext cx="9631680" cy="39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79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15602-0918-8BD4-65CE-13955103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9FD99-C852-DDAD-5639-F73F2B5C63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78248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400" i="1" dirty="0" err="1">
                <a:solidFill>
                  <a:schemeClr val="accent1">
                    <a:lumMod val="50000"/>
                  </a:schemeClr>
                </a:solidFill>
              </a:rPr>
              <a:t>Special</a:t>
            </a:r>
            <a:r>
              <a:rPr lang="lv-LV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v-LV" sz="2400" i="1" dirty="0" err="1">
                <a:solidFill>
                  <a:schemeClr val="accent1">
                    <a:lumMod val="50000"/>
                  </a:schemeClr>
                </a:solidFill>
              </a:rPr>
              <a:t>costs</a:t>
            </a:r>
            <a:endParaRPr lang="lv-LV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6E11EA3-92BF-D42F-11D7-950A1044A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0792"/>
            <a:ext cx="7196752" cy="282743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1F9C76C-8D1C-2914-D2C2-4E2983C7D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43" y="3925268"/>
            <a:ext cx="7339991" cy="2827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3CF6A-96C9-2D3B-2739-067B267F4C64}"/>
              </a:ext>
            </a:extLst>
          </p:cNvPr>
          <p:cNvSpPr txBox="1"/>
          <p:nvPr/>
        </p:nvSpPr>
        <p:spPr>
          <a:xfrm>
            <a:off x="941536" y="5831840"/>
            <a:ext cx="349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00" u="sng" dirty="0">
                <a:solidFill>
                  <a:srgbClr val="0563C1"/>
                </a:solidFill>
                <a:latin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https://wikis.ec.europa.eu/pages/viewpage.action?pageId=50105927</a:t>
            </a:r>
            <a:r>
              <a:rPr lang="lv-LV" sz="1500" u="sng" dirty="0">
                <a:solidFill>
                  <a:srgbClr val="0563C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595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FF98-BE03-A6BE-3E6A-AC60575C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E8160DF-B3A0-0060-BDDF-0CCB45E4E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292152"/>
            <a:ext cx="8696960" cy="4044449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0425B8F-AF6A-222E-D5DE-299536F7CFE0}"/>
              </a:ext>
            </a:extLst>
          </p:cNvPr>
          <p:cNvSpPr txBox="1">
            <a:spLocks/>
          </p:cNvSpPr>
          <p:nvPr/>
        </p:nvSpPr>
        <p:spPr>
          <a:xfrm>
            <a:off x="838200" y="1678248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Dalībnieki ar ierobežotām iespējām</a:t>
            </a:r>
          </a:p>
        </p:txBody>
      </p:sp>
    </p:spTree>
    <p:extLst>
      <p:ext uri="{BB962C8B-B14F-4D97-AF65-F5344CB8AC3E}">
        <p14:creationId xmlns:p14="http://schemas.microsoft.com/office/powerpoint/2010/main" val="1186744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6A84-ECB4-B3BE-679F-6570ED85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2B3B5E5-1BAF-B683-1F11-3E1DB8D22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7" y="2232025"/>
            <a:ext cx="9490033" cy="3976458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55A61CB-62AB-1A9D-0666-85DD0F4E53EF}"/>
              </a:ext>
            </a:extLst>
          </p:cNvPr>
          <p:cNvSpPr txBox="1">
            <a:spLocks/>
          </p:cNvSpPr>
          <p:nvPr/>
        </p:nvSpPr>
        <p:spPr>
          <a:xfrm>
            <a:off x="838200" y="1678248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Budžeta kopsavilkums</a:t>
            </a:r>
          </a:p>
        </p:txBody>
      </p:sp>
    </p:spTree>
    <p:extLst>
      <p:ext uri="{BB962C8B-B14F-4D97-AF65-F5344CB8AC3E}">
        <p14:creationId xmlns:p14="http://schemas.microsoft.com/office/powerpoint/2010/main" val="3318232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21B2-A3CC-CD28-AD6F-5A321375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GALĪGĀ ZIŅOJUMA IESNIEGŠANA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i="1" dirty="0"/>
          </a:p>
        </p:txBody>
      </p:sp>
      <p:pic>
        <p:nvPicPr>
          <p:cNvPr id="1028" name="Picture 4" descr="Click on Edit Draft">
            <a:extLst>
              <a:ext uri="{FF2B5EF4-FFF2-40B4-BE49-F238E27FC236}">
                <a16:creationId xmlns:a16="http://schemas.microsoft.com/office/drawing/2014/main" id="{FB0C50CF-15A0-7DB0-730E-992C1BF5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23706"/>
            <a:ext cx="6360159" cy="26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ick on Reports then on Generate Beneficiary Report">
            <a:extLst>
              <a:ext uri="{FF2B5EF4-FFF2-40B4-BE49-F238E27FC236}">
                <a16:creationId xmlns:a16="http://schemas.microsoft.com/office/drawing/2014/main" id="{ECF44CF2-4880-35B1-C7E9-FA43F4AB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9" y="1742178"/>
            <a:ext cx="6360159" cy="23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93E79-459A-E209-F779-03456E3E4C04}"/>
              </a:ext>
            </a:extLst>
          </p:cNvPr>
          <p:cNvSpPr txBox="1"/>
          <p:nvPr/>
        </p:nvSpPr>
        <p:spPr>
          <a:xfrm>
            <a:off x="751839" y="5874127"/>
            <a:ext cx="449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00" u="sng" dirty="0">
                <a:solidFill>
                  <a:srgbClr val="0563C1"/>
                </a:solidFill>
                <a:latin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https://wikis.ec.europa.eu/display/NAITDOC/How+to+complete+and+submit+the+final+beneficiary+report</a:t>
            </a:r>
            <a:r>
              <a:rPr lang="lv-LV" sz="1500" u="sng" dirty="0">
                <a:solidFill>
                  <a:srgbClr val="0563C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645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0FB6-CD02-9130-033C-6C5D19BE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GALĪGĀ ZIŅOJUMA IESNIEGŠANA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24795E64-2A9F-133F-EDC6-693B3438D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68" y="1825625"/>
            <a:ext cx="9995464" cy="4351338"/>
          </a:xfrm>
        </p:spPr>
      </p:pic>
    </p:spTree>
    <p:extLst>
      <p:ext uri="{BB962C8B-B14F-4D97-AF65-F5344CB8AC3E}">
        <p14:creationId xmlns:p14="http://schemas.microsoft.com/office/powerpoint/2010/main" val="4054082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0FB6-CD02-9130-033C-6C5D19BE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 GALĪGAJĀ ZIŅOJUMĀ</a:t>
            </a:r>
            <a:endParaRPr lang="lv-LV" sz="3300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6088C4E-B290-6D9A-99E2-F41213073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142"/>
            <a:ext cx="10515600" cy="4192304"/>
          </a:xfrm>
        </p:spPr>
      </p:pic>
    </p:spTree>
    <p:extLst>
      <p:ext uri="{BB962C8B-B14F-4D97-AF65-F5344CB8AC3E}">
        <p14:creationId xmlns:p14="http://schemas.microsoft.com/office/powerpoint/2010/main" val="173407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4A0F-03FD-C982-5391-B420CCF9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 GALĪGAJĀ ZIŅOJUMĀ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144C6-73AC-BAF1-5D77-B42B5C13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466312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lv-LV" sz="2900" b="1" dirty="0">
                <a:solidFill>
                  <a:schemeClr val="accent1">
                    <a:lumMod val="75000"/>
                  </a:schemeClr>
                </a:solidFill>
              </a:rPr>
              <a:t>PROJEKTA KOPSAVILKUMS 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</a:p>
          <a:p>
            <a:pPr marL="803275"/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.sk. angļu valodā (tiks publicēts E+PRP).</a:t>
            </a:r>
          </a:p>
          <a:p>
            <a:pPr>
              <a:buNone/>
            </a:pPr>
            <a:endParaRPr lang="lv-LV" sz="13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lv-LV" sz="2800" b="1" dirty="0">
                <a:solidFill>
                  <a:schemeClr val="accent1">
                    <a:lumMod val="75000"/>
                  </a:schemeClr>
                </a:solidFill>
              </a:rPr>
              <a:t>PROJEKTA APRAKSTS 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</a:p>
          <a:p>
            <a:pPr marL="803275"/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projekta mērķu sasniegšana un rezultāti,</a:t>
            </a:r>
          </a:p>
          <a:p>
            <a:pPr marL="803275"/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projekta rezultātu atbilstība pieteikumā plānotajam (atbilstība prioritātēm),</a:t>
            </a:r>
          </a:p>
          <a:p>
            <a:pPr marL="803275"/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projekta dalībnieki (atlase, iesaiste aktivitātēs, atbalsts, dalībnieki ar ierobežotām iespējām).</a:t>
            </a:r>
          </a:p>
          <a:p>
            <a:pPr>
              <a:buNone/>
            </a:pPr>
            <a:endParaRPr lang="lv-LV" sz="13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lv-LV" sz="2800" b="1" dirty="0">
                <a:solidFill>
                  <a:schemeClr val="accent1">
                    <a:lumMod val="75000"/>
                  </a:schemeClr>
                </a:solidFill>
              </a:rPr>
              <a:t>PROJEKTA VADĪBA 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</a:p>
          <a:p>
            <a:pPr marL="803275"/>
            <a:r>
              <a:rPr lang="lv-LV" sz="2900" dirty="0">
                <a:solidFill>
                  <a:schemeClr val="accent1">
                    <a:lumMod val="75000"/>
                  </a:schemeClr>
                </a:solidFill>
              </a:rPr>
              <a:t>budžeta kontrole, laika vadība,</a:t>
            </a:r>
          </a:p>
          <a:p>
            <a:pPr marL="803275">
              <a:lnSpc>
                <a:spcPct val="120000"/>
              </a:lnSpc>
            </a:pPr>
            <a:r>
              <a:rPr lang="lv-LV" sz="2900" dirty="0">
                <a:solidFill>
                  <a:schemeClr val="accent1">
                    <a:lumMod val="75000"/>
                  </a:schemeClr>
                </a:solidFill>
              </a:rPr>
              <a:t>projekta gaitas/aktivitāšu/rezultātu kvalitātes uzraudzība (kvalitatīvie, kvantitatīvie indikatori)</a:t>
            </a:r>
          </a:p>
          <a:p>
            <a:pPr marL="803275"/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sasniegto mērķu, izstrādāto rezultātu </a:t>
            </a:r>
            <a:r>
              <a:rPr lang="lv-LV" dirty="0" err="1">
                <a:solidFill>
                  <a:schemeClr val="accent1">
                    <a:lumMod val="75000"/>
                  </a:schemeClr>
                </a:solidFill>
              </a:rPr>
              <a:t>izvērtējums</a:t>
            </a: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 (kvalitātes novērtēšanas indikatori?),</a:t>
            </a:r>
            <a:endParaRPr lang="lv-LV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803275"/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grūtības projekta īstenošanas un vadības procesā, kā tika pārvarētas.</a:t>
            </a:r>
          </a:p>
          <a:p>
            <a:pPr marL="803275"/>
            <a:endParaRPr lang="lv-LV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45875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4A0F-03FD-C982-5391-B420CCF9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 GALĪGAJĀ ZIŅOJUMĀ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144C6-73AC-BAF1-5D77-B42B5C13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619"/>
            <a:ext cx="10515600" cy="496125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lv-LV" sz="2800" b="1" dirty="0">
                <a:solidFill>
                  <a:schemeClr val="accent1">
                    <a:lumMod val="75000"/>
                  </a:schemeClr>
                </a:solidFill>
              </a:rPr>
              <a:t>PROJEKTA ĪSTENOŠANA –</a:t>
            </a:r>
          </a:p>
          <a:p>
            <a:pPr marL="803275">
              <a:lnSpc>
                <a:spcPct val="120000"/>
              </a:lnSpc>
            </a:pP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aktivitātes, kas finansētas no budžeta kategorijas «Projekta vadība un īstenošana»,</a:t>
            </a:r>
            <a:endParaRPr lang="lv-LV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803275"/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etodoloģija,</a:t>
            </a:r>
          </a:p>
          <a:p>
            <a:pPr marL="803275">
              <a:lnSpc>
                <a:spcPct val="120000"/>
              </a:lnSpc>
            </a:pP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partneru ieguldījums, sadarbība un komunikācija ar partneriem, grūtības, uzlabojumi nākotnes projektos,</a:t>
            </a:r>
          </a:p>
          <a:p>
            <a:pPr marL="803275"/>
            <a:r>
              <a:rPr lang="lv-LV" dirty="0" err="1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lv-LV" sz="2800" dirty="0" err="1">
                <a:solidFill>
                  <a:schemeClr val="accent1">
                    <a:lumMod val="75000"/>
                  </a:schemeClr>
                </a:solidFill>
              </a:rPr>
              <a:t>ērķgrupa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marL="803275"/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alībnieki apmācību pasākumos (profils, atlase, sagatavošana, atbalsts, mācību rezultātu atzīšana).</a:t>
            </a:r>
          </a:p>
          <a:p>
            <a:pPr marL="574675" indent="0">
              <a:buNone/>
            </a:pPr>
            <a:endParaRPr lang="lv-LV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lv-LV" sz="2900" b="1" dirty="0">
                <a:solidFill>
                  <a:schemeClr val="accent1">
                    <a:lumMod val="75000"/>
                  </a:schemeClr>
                </a:solidFill>
              </a:rPr>
              <a:t>PĒCPASĀKUMI (</a:t>
            </a:r>
            <a:r>
              <a:rPr lang="lv-LV" sz="2900" b="1" i="1" dirty="0">
                <a:solidFill>
                  <a:schemeClr val="accent1">
                    <a:lumMod val="75000"/>
                  </a:schemeClr>
                </a:solidFill>
              </a:rPr>
              <a:t>FOLLOW UP</a:t>
            </a:r>
            <a:r>
              <a:rPr lang="lv-LV" sz="2900" b="1" dirty="0">
                <a:solidFill>
                  <a:schemeClr val="accent1">
                    <a:lumMod val="75000"/>
                  </a:schemeClr>
                </a:solidFill>
              </a:rPr>
              <a:t>) – </a:t>
            </a:r>
          </a:p>
          <a:p>
            <a:pPr marL="803275">
              <a:lnSpc>
                <a:spcPct val="120000"/>
              </a:lnSpc>
            </a:pPr>
            <a:r>
              <a:rPr lang="lv-LV" sz="2900" dirty="0">
                <a:solidFill>
                  <a:schemeClr val="accent1">
                    <a:lumMod val="75000"/>
                  </a:schemeClr>
                </a:solidFill>
              </a:rPr>
              <a:t>vai uzskatāt, ka jūsu organizācijas ir izstrādājušas augstas kvalitātes praksi, pateicoties dalībai Erasmus+ KA2 projektā?</a:t>
            </a:r>
          </a:p>
          <a:p>
            <a:pPr marL="803275">
              <a:lnSpc>
                <a:spcPct val="120000"/>
              </a:lnSpc>
            </a:pPr>
            <a:r>
              <a:rPr lang="lv-LV" sz="2900" dirty="0">
                <a:solidFill>
                  <a:schemeClr val="accent1">
                    <a:lumMod val="75000"/>
                  </a:schemeClr>
                </a:solidFill>
              </a:rPr>
              <a:t>lūdzu, sniedziet vairāk informācijas par savu atbildi: kāda veida augstas kvalitātes prakses jūs izstrādājāt vai nepaspējāt izstrādāt? Kāpēc?</a:t>
            </a:r>
          </a:p>
        </p:txBody>
      </p:sp>
    </p:spTree>
    <p:extLst>
      <p:ext uri="{BB962C8B-B14F-4D97-AF65-F5344CB8AC3E}">
        <p14:creationId xmlns:p14="http://schemas.microsoft.com/office/powerpoint/2010/main" val="404237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739E-63EC-8FB8-E6A5-1900275E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EFCA3-4968-1F31-70CF-580BE38B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218" y="5588000"/>
            <a:ext cx="9829800" cy="578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dirty="0">
                <a:solidFill>
                  <a:schemeClr val="accent5">
                    <a:lumMod val="50000"/>
                  </a:schemeClr>
                </a:solidFill>
              </a:rPr>
              <a:t>Dotācijas līguma I.11.1. punkts -„Erasmus+” ziņošanas un pārvaldības rīks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BD2F038-062D-4BFD-0D21-558CB506FD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819180"/>
              </p:ext>
            </p:extLst>
          </p:nvPr>
        </p:nvGraphicFramePr>
        <p:xfrm>
          <a:off x="1460368" y="1913321"/>
          <a:ext cx="9123501" cy="272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5435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4A0F-03FD-C982-5391-B420CCF9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 GALĪGAJĀ ZIŅOJUMĀ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144C6-73AC-BAF1-5D77-B42B5C13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466312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lv-LV" b="1" dirty="0">
                <a:solidFill>
                  <a:schemeClr val="accent1">
                    <a:lumMod val="75000"/>
                  </a:schemeClr>
                </a:solidFill>
              </a:rPr>
              <a:t>IETEKME 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</a:p>
          <a:p>
            <a:pPr marL="803275">
              <a:lnSpc>
                <a:spcPct val="120000"/>
              </a:lnSpc>
            </a:pP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projekta ietekme uz dalībniekiem, partnerorganizācijām, </a:t>
            </a:r>
            <a:r>
              <a:rPr lang="lv-LV" dirty="0" err="1">
                <a:solidFill>
                  <a:schemeClr val="accent1">
                    <a:lumMod val="75000"/>
                  </a:schemeClr>
                </a:solidFill>
              </a:rPr>
              <a:t>mērķgrupām</a:t>
            </a: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 un citām iesaistītajām pusēm,</a:t>
            </a:r>
          </a:p>
          <a:p>
            <a:pPr marL="803275">
              <a:lnSpc>
                <a:spcPct val="120000"/>
              </a:lnSpc>
            </a:pP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etekme vietējā, nacionālā un Eiropas/starptautiskā līmenī (kvalitatīvie, kvantitatīvie indikatori),</a:t>
            </a:r>
          </a:p>
          <a:p>
            <a:pPr marL="803275"/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ā projekts veicināja svarīgāko prioritāšu sasniegšanu.</a:t>
            </a:r>
          </a:p>
          <a:p>
            <a:pPr>
              <a:buNone/>
            </a:pPr>
            <a:endParaRPr lang="lv-LV" sz="13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lv-LV" sz="2800" b="1" dirty="0">
                <a:solidFill>
                  <a:schemeClr val="accent1">
                    <a:lumMod val="75000"/>
                  </a:schemeClr>
                </a:solidFill>
              </a:rPr>
              <a:t>REZULTĀTU IZMANTOŠANA UN IZPLATĪŠANA 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</a:p>
          <a:p>
            <a:pPr marL="803275">
              <a:lnSpc>
                <a:spcPct val="120000"/>
              </a:lnSpc>
            </a:pP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am tika izplatīti projekta rezultāti (mērķgrupas vietējā, nacionālā, Eiropas/starptautiskā</a:t>
            </a: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 līmenī)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marL="803275">
              <a:lnSpc>
                <a:spcPct val="120000"/>
              </a:lnSpc>
            </a:pP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ādas projekta rezultātu izplatīšanas aktivitātes tika veiktas, kādi kanāli izmantoti, atsauksmes, </a:t>
            </a:r>
          </a:p>
          <a:p>
            <a:pPr marL="803275">
              <a:lnSpc>
                <a:spcPct val="120000"/>
              </a:lnSpc>
            </a:pPr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kā tiek nodrošināta rezultātu pieejamība turpmāk, projekta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</a:rPr>
              <a:t> ilgtspēja.</a:t>
            </a:r>
          </a:p>
          <a:p>
            <a:pPr>
              <a:buNone/>
            </a:pPr>
            <a:endParaRPr lang="lv-LV" sz="1300" dirty="0">
              <a:solidFill>
                <a:schemeClr val="accent1">
                  <a:lumMod val="75000"/>
                </a:schemeClr>
              </a:solidFill>
            </a:endParaRPr>
          </a:p>
          <a:p>
            <a:pPr marL="803275"/>
            <a:endParaRPr lang="lv-LV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57146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F443-2346-FA13-5048-714672E0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 GALĪGAJĀ ZIŅOJUMĀ</a:t>
            </a:r>
            <a:endParaRPr lang="lv-LV" sz="33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DCEC83-020C-D5A3-B5B3-5B7DE020E82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953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</a:rPr>
              <a:t>EIROPAS ATZINĪBAS ZĪME VALODU APGUVĒ (ziņojuma sadaļā </a:t>
            </a:r>
            <a:r>
              <a:rPr lang="lv-LV" sz="2300" b="1" i="1" dirty="0" err="1">
                <a:solidFill>
                  <a:schemeClr val="accent1">
                    <a:lumMod val="75000"/>
                  </a:schemeClr>
                </a:solidFill>
              </a:rPr>
              <a:t>Follow</a:t>
            </a:r>
            <a:r>
              <a:rPr lang="lv-LV" sz="23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b="1" i="1" dirty="0" err="1">
                <a:solidFill>
                  <a:schemeClr val="accent1">
                    <a:lumMod val="75000"/>
                  </a:schemeClr>
                </a:solidFill>
              </a:rPr>
              <a:t>up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lv-LV" sz="23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pPr marL="803275"/>
            <a:endParaRPr lang="lv-LV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lv-LV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248C9B2-4A32-ADEB-6287-E76B4618C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15" y="2404922"/>
            <a:ext cx="9606558" cy="36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40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0E82-AFC4-3918-194C-74710C7D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EIROPAS ATZINĪBAS ZĪME VALODU APGUVĒ (EAZVA)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E560E-4B11-7D3E-96A1-EC349E35C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EAZVA tiek piešķirta īstenotajiem Erasmus+ </a:t>
            </a: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projektiem</a:t>
            </a: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ar</a:t>
            </a: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nozīmīgiem un izmantojamiem rezultātiem valodu mācīšanās un apguves jomā</a:t>
            </a: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endParaRPr lang="lv-LV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EAZVA balva Latvijā tiek piešķirta katru otro gadu, </a:t>
            </a: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balstoties uz Eiropas Komisijas izsludinātajām prioritātēm</a:t>
            </a: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lv-LV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MĒRĶI – </a:t>
            </a:r>
          </a:p>
          <a:p>
            <a:pPr marL="803275">
              <a:lnSpc>
                <a:spcPct val="120000"/>
              </a:lnSpc>
            </a:pP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veicināt</a:t>
            </a:r>
            <a:r>
              <a:rPr lang="lv-LV" sz="2800" b="0" i="0" dirty="0">
                <a:solidFill>
                  <a:srgbClr val="282828"/>
                </a:solidFill>
                <a:effectLst/>
              </a:rPr>
              <a:t> </a:t>
            </a: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izcilību svešvalodu mācīšanā;</a:t>
            </a:r>
          </a:p>
          <a:p>
            <a:pPr marL="803275">
              <a:lnSpc>
                <a:spcPct val="120000"/>
              </a:lnSpc>
            </a:pP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palīdzēt paaugstināt valodu mācīšanas standartus Eiropā;</a:t>
            </a:r>
          </a:p>
          <a:p>
            <a:pPr marL="803275">
              <a:lnSpc>
                <a:spcPct val="120000"/>
              </a:lnSpc>
            </a:pPr>
            <a:r>
              <a:rPr lang="lv-LV" sz="2500" dirty="0">
                <a:solidFill>
                  <a:schemeClr val="accent1">
                    <a:lumMod val="75000"/>
                  </a:schemeClr>
                </a:solidFill>
              </a:rPr>
              <a:t>sekmēt izpratnes veidošanos par Eiropas sadarbību valodu mācīšanas un mācīšanās jomā visos izglītības sektoros.</a:t>
            </a:r>
          </a:p>
          <a:p>
            <a:pPr marL="630238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4528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1F9C-0449-DE90-8D8B-191B2626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EIROPAS ATZINĪBAS ZĪME VALODU APGUVĒ (EAZVA)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987F-072D-9A68-A642-397F221B7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EAZVA</a:t>
            </a:r>
            <a:r>
              <a:rPr lang="lv-LV" sz="2500" b="1" dirty="0">
                <a:solidFill>
                  <a:srgbClr val="0070C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PRIORITĀTES 2023-2024 – </a:t>
            </a:r>
          </a:p>
          <a:p>
            <a:pPr marL="1168400"/>
            <a:r>
              <a:rPr lang="lv-LV" sz="2000" dirty="0">
                <a:solidFill>
                  <a:schemeClr val="accent1">
                    <a:lumMod val="75000"/>
                  </a:schemeClr>
                </a:solidFill>
              </a:rPr>
              <a:t>Atbalsts nesen ieceļojušu migrantu un pārvietotu bērnu un jauniešu valodu apguves vajadzībām.</a:t>
            </a:r>
          </a:p>
          <a:p>
            <a:pPr marL="1168400"/>
            <a:r>
              <a:rPr lang="lv-LV" sz="2000" dirty="0">
                <a:solidFill>
                  <a:schemeClr val="accent1">
                    <a:lumMod val="75000"/>
                  </a:schemeClr>
                </a:solidFill>
              </a:rPr>
              <a:t>Skolotāju profesionālā pilnveide, lai risinātu jautājumus saistībā ar iekļaušanu un </a:t>
            </a:r>
            <a:r>
              <a:rPr lang="lv-LV" sz="2000" dirty="0" err="1">
                <a:solidFill>
                  <a:schemeClr val="accent1">
                    <a:lumMod val="75000"/>
                  </a:schemeClr>
                </a:solidFill>
              </a:rPr>
              <a:t>starpkultūru</a:t>
            </a:r>
            <a:r>
              <a:rPr lang="lv-LV" sz="2000" dirty="0">
                <a:solidFill>
                  <a:schemeClr val="accent1">
                    <a:lumMod val="75000"/>
                  </a:schemeClr>
                </a:solidFill>
              </a:rPr>
              <a:t> dialogu, jo īpaši saistībā ar valodu daudzveidības pieaugumu klasē.</a:t>
            </a:r>
          </a:p>
          <a:p>
            <a:pPr marL="1168400"/>
            <a:r>
              <a:rPr lang="lv-LV" sz="2000" dirty="0">
                <a:solidFill>
                  <a:schemeClr val="accent1">
                    <a:lumMod val="75000"/>
                  </a:schemeClr>
                </a:solidFill>
              </a:rPr>
              <a:t>Projekti, kas vērsti uz minoritātēm un reģionālajām valodām, lai veicinātu taisnīgumu, sociālo kohēziju un aktīvu pilsoniskumu.</a:t>
            </a:r>
          </a:p>
          <a:p>
            <a:pPr marL="1168400"/>
            <a:r>
              <a:rPr lang="lv-LV" sz="2000" dirty="0">
                <a:solidFill>
                  <a:schemeClr val="accent1">
                    <a:lumMod val="75000"/>
                  </a:schemeClr>
                </a:solidFill>
              </a:rPr>
              <a:t>Valodu apguve pieaugušo izglītojamo personīgās izaugsmes atbalstam.</a:t>
            </a:r>
          </a:p>
          <a:p>
            <a:pPr marL="0" indent="0">
              <a:buNone/>
            </a:pPr>
            <a:endParaRPr lang="lv-LV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lv-LV" sz="2500" b="1" dirty="0">
                <a:solidFill>
                  <a:schemeClr val="accent1">
                    <a:lumMod val="75000"/>
                  </a:schemeClr>
                </a:solidFill>
              </a:rPr>
              <a:t>PLAŠĀKA INFORMĀCIJA ATRODAMA –                 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https://www.erasmusplus.lv/eiropas-atzinibas-zime-valodu-apguve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1168400"/>
            <a:endParaRPr lang="lv-LV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1168400"/>
            <a:endParaRPr lang="lv-LV" sz="2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42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0FB6-CD02-9130-033C-6C5D19BE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GALĪGĀ ZIŅOJUMA IESNIEGŠANA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AE09087-D1F7-3A65-E55D-F8A82478A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2786"/>
            <a:ext cx="10515600" cy="4057016"/>
          </a:xfrm>
        </p:spPr>
      </p:pic>
    </p:spTree>
    <p:extLst>
      <p:ext uri="{BB962C8B-B14F-4D97-AF65-F5344CB8AC3E}">
        <p14:creationId xmlns:p14="http://schemas.microsoft.com/office/powerpoint/2010/main" val="704481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6653-BD00-E4E7-0808-204DF074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lv-LV" sz="3300" b="1" i="0" u="none" strike="noStrike" kern="1200" cap="none" spc="0" normalizeH="0" baseline="0" noProof="0" dirty="0">
                <a:ln>
                  <a:noFill/>
                </a:ln>
                <a:solidFill>
                  <a:srgbClr val="007FC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GALĪGĀ ZIŅOJUMA IESNIEGŠANA </a:t>
            </a:r>
            <a:r>
              <a:rPr kumimoji="0" lang="lv-LV" sz="3300" b="1" i="1" u="none" strike="noStrike" kern="1200" cap="none" spc="0" normalizeH="0" baseline="0" noProof="0" dirty="0">
                <a:ln>
                  <a:noFill/>
                </a:ln>
                <a:solidFill>
                  <a:srgbClr val="007FC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BENEFICIARY MODULE</a:t>
            </a:r>
            <a:endParaRPr lang="lv-LV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7CAEBBD-8E32-9D9B-FF95-76F55673D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6469"/>
            <a:ext cx="10515600" cy="4289649"/>
          </a:xfrm>
        </p:spPr>
      </p:pic>
    </p:spTree>
    <p:extLst>
      <p:ext uri="{BB962C8B-B14F-4D97-AF65-F5344CB8AC3E}">
        <p14:creationId xmlns:p14="http://schemas.microsoft.com/office/powerpoint/2010/main" val="645422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F3BA-98F9-5D55-2C02-A99A3F31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VADLĪNIJAS</a:t>
            </a:r>
            <a:endParaRPr lang="lv-LV" sz="33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26A314-3E9C-C8A4-C6C6-ABDE4E902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88561"/>
            <a:ext cx="10515600" cy="36254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F475F5-74E9-CADA-4072-AE17ED6F0B0A}"/>
              </a:ext>
            </a:extLst>
          </p:cNvPr>
          <p:cNvSpPr/>
          <p:nvPr/>
        </p:nvSpPr>
        <p:spPr>
          <a:xfrm>
            <a:off x="580170" y="4479159"/>
            <a:ext cx="1595386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6585A2-FFB3-D413-313B-EEAFEFA10552}"/>
              </a:ext>
            </a:extLst>
          </p:cNvPr>
          <p:cNvSpPr/>
          <p:nvPr/>
        </p:nvSpPr>
        <p:spPr>
          <a:xfrm>
            <a:off x="2408969" y="5244660"/>
            <a:ext cx="2352217" cy="341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45342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8F95-C3EA-7538-5E23-87A1FDB9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VADLĪNIJAS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41EC0-651A-579E-0765-75DBFDC1B6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E-mācību video par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Beneficiary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module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ŠEIT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lv-LV" sz="23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galīgā ziņojuma aizpildīšanu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Beneficiary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module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ŠEIT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“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Multiplier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events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” aizpildīšanu: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ŠEIT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lv-LV" sz="23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“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Transnational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project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meetings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” aizpildīšanu: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Learning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Teaching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Training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Activities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” aizpildīšanu: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r>
              <a:rPr lang="lv-LV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lv-LV" sz="23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“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Project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Results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” aizpildīšanu: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“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Project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Management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Implementation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” aizpildīšanu: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“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Special</a:t>
            </a:r>
            <a:r>
              <a:rPr lang="lv-LV" sz="23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costs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” aizpildīšanu: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Par sadaļu “</a:t>
            </a:r>
            <a:r>
              <a:rPr lang="lv-LV" sz="2300" i="1" dirty="0" err="1">
                <a:solidFill>
                  <a:schemeClr val="accent1">
                    <a:lumMod val="75000"/>
                  </a:schemeClr>
                </a:solidFill>
              </a:rPr>
              <a:t>Budget</a:t>
            </a:r>
            <a:r>
              <a:rPr lang="lv-LV" sz="2300" dirty="0">
                <a:solidFill>
                  <a:schemeClr val="accent1">
                    <a:lumMod val="75000"/>
                  </a:schemeClr>
                </a:solidFill>
              </a:rPr>
              <a:t>”: 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r>
              <a:rPr lang="lv-LV" sz="23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lv-LV" sz="2300" u="sng" dirty="0">
              <a:solidFill>
                <a:srgbClr val="0563C1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06950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C28283-8B4D-4104-A59E-6574E9AB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1"/>
            <a:ext cx="10515600" cy="2188528"/>
          </a:xfrm>
        </p:spPr>
        <p:txBody>
          <a:bodyPr>
            <a:noAutofit/>
          </a:bodyPr>
          <a:lstStyle/>
          <a:p>
            <a:pPr algn="ctr"/>
            <a:r>
              <a:rPr lang="lv-LV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REZULTĀTU PUBLICĒŠANA ERASMUS+ PROJEKTU REZULTĀTU PLATFORMĀ</a:t>
            </a:r>
            <a:endParaRPr lang="lv-LV" b="1" i="1" dirty="0">
              <a:solidFill>
                <a:srgbClr val="007FC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95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155C-DFAB-B705-F9A6-1E70EAFA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PROJEKTU REZULTĀTU PLATFORMA</a:t>
            </a:r>
            <a:endParaRPr lang="lv-LV" sz="3300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7B8D6DDA-C334-FFAF-ABA4-C3F5F40C1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050615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787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C69D-A2FA-717D-8B19-6D3C210F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UN EIROPAS SOLIDARITĀTES KORPUSA PLATFORMA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13FC-9D91-D373-C0A3-D32EEAE61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640"/>
            <a:ext cx="10515600" cy="4612323"/>
          </a:xfrm>
        </p:spPr>
        <p:txBody>
          <a:bodyPr/>
          <a:lstStyle/>
          <a:p>
            <a:pPr marL="0" indent="0" algn="ctr">
              <a:buNone/>
            </a:pPr>
            <a:r>
              <a:rPr lang="lv-LV" sz="2800" dirty="0">
                <a:hlinkClick r:id="rId2"/>
              </a:rPr>
              <a:t>https://webgate.ec.europa.eu/erasmus-esc/index/</a:t>
            </a:r>
            <a:r>
              <a:rPr lang="lv-LV" sz="2800" dirty="0"/>
              <a:t> </a:t>
            </a:r>
          </a:p>
          <a:p>
            <a:endParaRPr lang="lv-LV" dirty="0"/>
          </a:p>
        </p:txBody>
      </p:sp>
      <p:pic>
        <p:nvPicPr>
          <p:cNvPr id="4" name="Content Placeholder 3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09008DB0-F355-2512-29CF-871E2860C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38" y="2563120"/>
            <a:ext cx="8569873" cy="3665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ED997-E083-66C3-7931-172030F88E0C}"/>
              </a:ext>
            </a:extLst>
          </p:cNvPr>
          <p:cNvSpPr txBox="1"/>
          <p:nvPr/>
        </p:nvSpPr>
        <p:spPr>
          <a:xfrm>
            <a:off x="9989124" y="3520281"/>
            <a:ext cx="20176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Pieslēgšanās - izmantojot </a:t>
            </a:r>
            <a:r>
              <a:rPr lang="lv-LV" i="1" dirty="0">
                <a:solidFill>
                  <a:schemeClr val="accent1">
                    <a:lumMod val="50000"/>
                  </a:schemeClr>
                </a:solidFill>
              </a:rPr>
              <a:t>EU Login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 kontu              (e-pasta adrese + parole)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1740E55D-2DE8-BCF3-C1F8-32B323AC3F7C}"/>
              </a:ext>
            </a:extLst>
          </p:cNvPr>
          <p:cNvSpPr/>
          <p:nvPr/>
        </p:nvSpPr>
        <p:spPr>
          <a:xfrm rot="17640000">
            <a:off x="9976661" y="2597502"/>
            <a:ext cx="339637" cy="6460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02602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0906-9AF0-D3EC-C8D8-CB129064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PROJEKTU REZULTĀTU PLATFORMA</a:t>
            </a:r>
            <a:endParaRPr lang="lv-LV" sz="3300" dirty="0"/>
          </a:p>
        </p:txBody>
      </p:sp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ED90D681-0411-C704-F352-22830A89C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3" y="1690688"/>
            <a:ext cx="4122824" cy="2947191"/>
          </a:xfr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46074165-E900-3C51-C9C7-1857DC5A6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25" y="3886703"/>
            <a:ext cx="4301719" cy="285429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6AFB8DF5-9163-4357-4D39-C76DC40C2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44" y="1753569"/>
            <a:ext cx="3850018" cy="33508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3618E34-8C79-A03C-D1FD-2EE682C1B771}"/>
              </a:ext>
            </a:extLst>
          </p:cNvPr>
          <p:cNvSpPr/>
          <p:nvPr/>
        </p:nvSpPr>
        <p:spPr>
          <a:xfrm>
            <a:off x="7916306" y="4039102"/>
            <a:ext cx="638415" cy="41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9DC04B-877D-4A02-1B0B-2FBC9592B681}"/>
              </a:ext>
            </a:extLst>
          </p:cNvPr>
          <p:cNvSpPr/>
          <p:nvPr/>
        </p:nvSpPr>
        <p:spPr>
          <a:xfrm>
            <a:off x="7960006" y="1690688"/>
            <a:ext cx="638415" cy="41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09A356-4BFC-EA8E-6461-4FB844885ADF}"/>
              </a:ext>
            </a:extLst>
          </p:cNvPr>
          <p:cNvSpPr/>
          <p:nvPr/>
        </p:nvSpPr>
        <p:spPr>
          <a:xfrm>
            <a:off x="3521063" y="3963404"/>
            <a:ext cx="638415" cy="41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2303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BA5D-3A45-4363-B1A0-4EB8E16B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PROJEKTU REZULTĀTU PLATFORMA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787A-728A-4991-A9A2-9D48C35A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27039"/>
            <a:ext cx="10515600" cy="649923"/>
          </a:xfrm>
        </p:spPr>
        <p:txBody>
          <a:bodyPr/>
          <a:lstStyle/>
          <a:p>
            <a:pPr marL="0" indent="0">
              <a:buNone/>
            </a:pPr>
            <a:r>
              <a:rPr lang="lv-LV" sz="1600" dirty="0">
                <a:hlinkClick r:id="rId2"/>
              </a:rPr>
              <a:t>https://webgate.ec.europa.eu/erasmus-esc/index/</a:t>
            </a:r>
            <a:r>
              <a:rPr lang="lv-LV" sz="1600" dirty="0"/>
              <a:t> 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" name="Content Placeholder 3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DB9879EA-AE94-4262-B7B2-4245EC5B6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4352"/>
            <a:ext cx="7323886" cy="3132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5EEA66-8DED-4875-A40B-DDDD288D6344}"/>
              </a:ext>
            </a:extLst>
          </p:cNvPr>
          <p:cNvSpPr txBox="1"/>
          <p:nvPr/>
        </p:nvSpPr>
        <p:spPr>
          <a:xfrm>
            <a:off x="8941071" y="1690688"/>
            <a:ext cx="20176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Pieslēgšanās - izmantojot </a:t>
            </a:r>
            <a:r>
              <a:rPr lang="lv-LV" i="1" dirty="0">
                <a:solidFill>
                  <a:schemeClr val="accent1">
                    <a:lumMod val="50000"/>
                  </a:schemeClr>
                </a:solidFill>
              </a:rPr>
              <a:t>EU Login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 kontu              (e-pasta adrese + parole)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21953B9D-B613-404B-A86C-C4A8931F57AD}"/>
              </a:ext>
            </a:extLst>
          </p:cNvPr>
          <p:cNvSpPr/>
          <p:nvPr/>
        </p:nvSpPr>
        <p:spPr>
          <a:xfrm rot="16200000">
            <a:off x="8383169" y="1672968"/>
            <a:ext cx="280893" cy="5229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3347408-2025-B395-BDAE-B9E59218A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46" y="3933395"/>
            <a:ext cx="6334143" cy="27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12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40FC-A478-57A9-32FE-BF81E235F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PROJEKTU REZULTĀTU PLATFORMA</a:t>
            </a:r>
            <a:endParaRPr lang="lv-LV" sz="33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1DD617-2AF6-6C3A-30EB-70ACF78EB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3509" y="1690688"/>
            <a:ext cx="3922986" cy="772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https://erasmus-plus.ec.europa.eu/projects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endParaRPr lang="lv-LV"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5D79916-2A60-0179-83D5-3BD02FFC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9" y="1690688"/>
            <a:ext cx="6877896" cy="338653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BC55B65-2CE9-4A24-9B1B-AC54CFF3E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24" y="3429001"/>
            <a:ext cx="7264771" cy="32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37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26FD-D65A-C708-368C-67D6B861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PROJEKTU REZULTĀTU PLATFORMA</a:t>
            </a:r>
            <a:endParaRPr lang="lv-LV" sz="3300" dirty="0"/>
          </a:p>
        </p:txBody>
      </p:sp>
      <p:pic>
        <p:nvPicPr>
          <p:cNvPr id="4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23073E9-BC35-63AD-4F6C-E08BEB1C5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98" y="1972999"/>
            <a:ext cx="9792203" cy="407691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C13E01-5520-CEAD-99A6-F0CCEF871569}"/>
              </a:ext>
            </a:extLst>
          </p:cNvPr>
          <p:cNvSpPr/>
          <p:nvPr/>
        </p:nvSpPr>
        <p:spPr>
          <a:xfrm>
            <a:off x="1412240" y="4643099"/>
            <a:ext cx="1778000" cy="1156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6967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0326-374D-2B22-11DF-96F4CB53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PROJEKTU REZULTĀTU PLATFORMA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6833F-521D-65D3-AD18-2C88DBC2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800"/>
            <a:ext cx="4942840" cy="435133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Projekta </a:t>
            </a:r>
            <a:r>
              <a:rPr kumimoji="0" lang="lv-LV" sz="2800" b="0" i="0" u="sng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kontaktpersonas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rezultātu izplatīšanas platformā: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1C388C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</a:endParaRPr>
          </a:p>
          <a:p>
            <a:pPr marL="985838" marR="0" lvl="0" indent="-317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25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pamata iestatījumos kontakti nav redzami publiski,</a:t>
            </a:r>
          </a:p>
          <a:p>
            <a:pPr marL="985838" marR="0" lvl="0" indent="-317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25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vēlams publiskot vismaz vienu kontaktpersonu.</a:t>
            </a:r>
          </a:p>
          <a:p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B0B5F-2008-D804-32BE-104B434B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087" y="1955800"/>
            <a:ext cx="5225713" cy="32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66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1C44-FA57-13D0-7F89-429DDFC8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REZULTĀTU PIEVIENOŠANA</a:t>
            </a:r>
            <a:endParaRPr lang="lv-LV" sz="33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A6197F-EA3E-CF1A-9A7B-6F891712F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015" y="1609764"/>
            <a:ext cx="7640586" cy="35108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1FA646-824C-7FC8-8DDD-5564A349AEFE}"/>
              </a:ext>
            </a:extLst>
          </p:cNvPr>
          <p:cNvSpPr/>
          <p:nvPr/>
        </p:nvSpPr>
        <p:spPr>
          <a:xfrm>
            <a:off x="1158239" y="4216400"/>
            <a:ext cx="1595386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EE4307-B7C0-09F1-A0F1-D1D5764DF327}"/>
              </a:ext>
            </a:extLst>
          </p:cNvPr>
          <p:cNvSpPr/>
          <p:nvPr/>
        </p:nvSpPr>
        <p:spPr>
          <a:xfrm>
            <a:off x="7325360" y="2357099"/>
            <a:ext cx="1778000" cy="1156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B74A4-4E5F-F240-8C61-8ADCF18ECEF3}"/>
              </a:ext>
            </a:extLst>
          </p:cNvPr>
          <p:cNvSpPr txBox="1"/>
          <p:nvPr/>
        </p:nvSpPr>
        <p:spPr>
          <a:xfrm>
            <a:off x="1351015" y="5420241"/>
            <a:ext cx="7914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000" u="sng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Projekta</a:t>
            </a:r>
            <a:r>
              <a:rPr kumimoji="0" lang="lv-LV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lv-LV" sz="2000" u="sng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mājas lapa</a:t>
            </a:r>
            <a:r>
              <a:rPr lang="lv-LV" sz="20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 – publiski redzama tiklīdz tiek pievienota.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000" dirty="0">
              <a:solidFill>
                <a:srgbClr val="1C388C"/>
              </a:solidFill>
              <a:latin typeface="Calibri" panose="020F0502020204030204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000" u="sng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Pārējie rezultāti</a:t>
            </a:r>
            <a:r>
              <a:rPr lang="lv-LV" sz="20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 – publiski redzami pēc galīgā ziņojuma apstiprināšanas. </a:t>
            </a:r>
          </a:p>
        </p:txBody>
      </p:sp>
    </p:spTree>
    <p:extLst>
      <p:ext uri="{BB962C8B-B14F-4D97-AF65-F5344CB8AC3E}">
        <p14:creationId xmlns:p14="http://schemas.microsoft.com/office/powerpoint/2010/main" val="1688674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1C44-FA57-13D0-7F89-429DDFC8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REZULTĀTU PIEVIENOŠANA</a:t>
            </a:r>
            <a:endParaRPr lang="lv-LV" sz="33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DE8EA-8123-2ECC-8E8C-425DBFFD4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901" y="1690688"/>
            <a:ext cx="9688690" cy="29379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4D5F8A-A131-ABB8-FF9F-2B4B44AE2FDC}"/>
              </a:ext>
            </a:extLst>
          </p:cNvPr>
          <p:cNvSpPr/>
          <p:nvPr/>
        </p:nvSpPr>
        <p:spPr>
          <a:xfrm>
            <a:off x="922901" y="3651085"/>
            <a:ext cx="1494478" cy="392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936EB-0380-6EDE-29BB-0D7E81743F52}"/>
              </a:ext>
            </a:extLst>
          </p:cNvPr>
          <p:cNvSpPr/>
          <p:nvPr/>
        </p:nvSpPr>
        <p:spPr>
          <a:xfrm>
            <a:off x="1766327" y="2219395"/>
            <a:ext cx="1302104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2CD7C15-6656-93B6-BAFB-C320EC94261E}"/>
              </a:ext>
            </a:extLst>
          </p:cNvPr>
          <p:cNvSpPr txBox="1">
            <a:spLocks/>
          </p:cNvSpPr>
          <p:nvPr/>
        </p:nvSpPr>
        <p:spPr>
          <a:xfrm>
            <a:off x="838200" y="4820957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>
                <a:solidFill>
                  <a:srgbClr val="1C388C"/>
                </a:solidFill>
              </a:rPr>
              <a:t>viena </a:t>
            </a:r>
            <a:r>
              <a:rPr lang="lv-LV" sz="20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rezultāta</a:t>
            </a:r>
            <a:r>
              <a:rPr lang="lv-LV" sz="2000" dirty="0">
                <a:solidFill>
                  <a:srgbClr val="1C388C"/>
                </a:solidFill>
              </a:rPr>
              <a:t> maksimālais lielums - 100 MB</a:t>
            </a:r>
          </a:p>
          <a:p>
            <a:r>
              <a:rPr lang="lv-LV" sz="2000" dirty="0">
                <a:solidFill>
                  <a:srgbClr val="1C388C"/>
                </a:solidFill>
              </a:rPr>
              <a:t>iespējamie formāti - *.</a:t>
            </a:r>
            <a:r>
              <a:rPr lang="lv-LV" sz="2000" dirty="0" err="1">
                <a:solidFill>
                  <a:srgbClr val="1C388C"/>
                </a:solidFill>
              </a:rPr>
              <a:t>pdf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jpeg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jpg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tif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png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gif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mpeg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mpg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ogg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ppt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pps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xls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xlsx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doc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docx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rtf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txt</a:t>
            </a:r>
            <a:r>
              <a:rPr lang="lv-LV" sz="2000" dirty="0">
                <a:solidFill>
                  <a:srgbClr val="1C388C"/>
                </a:solidFill>
              </a:rPr>
              <a:t>; *.</a:t>
            </a:r>
            <a:r>
              <a:rPr lang="lv-LV" sz="2000" dirty="0" err="1">
                <a:solidFill>
                  <a:srgbClr val="1C388C"/>
                </a:solidFill>
              </a:rPr>
              <a:t>csv</a:t>
            </a:r>
            <a:r>
              <a:rPr lang="lv-LV" sz="2000" dirty="0">
                <a:solidFill>
                  <a:srgbClr val="1C388C"/>
                </a:solidFill>
              </a:rPr>
              <a:t>; *.mp4; *.</a:t>
            </a:r>
            <a:r>
              <a:rPr lang="lv-LV" sz="2000" dirty="0" err="1">
                <a:solidFill>
                  <a:srgbClr val="1C388C"/>
                </a:solidFill>
              </a:rPr>
              <a:t>mov</a:t>
            </a:r>
            <a:r>
              <a:rPr lang="lv-LV" sz="2000" dirty="0">
                <a:solidFill>
                  <a:srgbClr val="1C388C"/>
                </a:solidFill>
              </a:rPr>
              <a:t>; *.mp3 </a:t>
            </a:r>
          </a:p>
        </p:txBody>
      </p:sp>
    </p:spTree>
    <p:extLst>
      <p:ext uri="{BB962C8B-B14F-4D97-AF65-F5344CB8AC3E}">
        <p14:creationId xmlns:p14="http://schemas.microsoft.com/office/powerpoint/2010/main" val="3878687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1C44-FA57-13D0-7F89-429DDFC8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REZULTĀTU PIEVIENOŠANA</a:t>
            </a:r>
            <a:endParaRPr lang="lv-LV" sz="33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381DF1-4592-C44F-5670-8E597CBFE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812" y="1805305"/>
            <a:ext cx="787637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F30A6-EEDF-E4DD-4704-545A0639037B}"/>
              </a:ext>
            </a:extLst>
          </p:cNvPr>
          <p:cNvSpPr/>
          <p:nvPr/>
        </p:nvSpPr>
        <p:spPr>
          <a:xfrm>
            <a:off x="1958170" y="2770559"/>
            <a:ext cx="1069510" cy="358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0E92B-CFC6-0841-E18A-AAE5BE93986C}"/>
              </a:ext>
            </a:extLst>
          </p:cNvPr>
          <p:cNvSpPr/>
          <p:nvPr/>
        </p:nvSpPr>
        <p:spPr>
          <a:xfrm>
            <a:off x="3878410" y="2789318"/>
            <a:ext cx="1140630" cy="358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3338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1C44-FA57-13D0-7F89-429DDFC8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REZULTĀTU PIEVIENOŠANA</a:t>
            </a:r>
            <a:endParaRPr lang="lv-LV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B94FC-9A68-00B2-378F-520A809F2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690688"/>
            <a:ext cx="8453120" cy="3631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02CD4C-111F-626C-6F32-CD9CB84EC432}"/>
              </a:ext>
            </a:extLst>
          </p:cNvPr>
          <p:cNvSpPr/>
          <p:nvPr/>
        </p:nvSpPr>
        <p:spPr>
          <a:xfrm>
            <a:off x="1663530" y="4599359"/>
            <a:ext cx="1069510" cy="358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319ED-E26A-C88D-16AA-8342696E8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120" y="5405120"/>
            <a:ext cx="9052560" cy="1016635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6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Pēc rezultātu iesniegšanas projekta </a:t>
            </a:r>
            <a:r>
              <a:rPr lang="lv-LV" sz="26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r</a:t>
            </a:r>
            <a:r>
              <a:rPr kumimoji="0" lang="lv-LV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ezultāti</a:t>
            </a:r>
            <a:r>
              <a:rPr kumimoji="0" lang="lv-LV" sz="26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platformā vairs nebūs pieejams līdz Nacionālā aģentūra rezultātus apstiprinās vai lūgs papildināt.</a:t>
            </a:r>
          </a:p>
        </p:txBody>
      </p:sp>
    </p:spTree>
    <p:extLst>
      <p:ext uri="{BB962C8B-B14F-4D97-AF65-F5344CB8AC3E}">
        <p14:creationId xmlns:p14="http://schemas.microsoft.com/office/powerpoint/2010/main" val="1380018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A1D46-A4C9-A494-54FD-281A33F3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ERASMUS+ PROJEKTU REZULTĀTU PLATFORMA</a:t>
            </a:r>
            <a:endParaRPr lang="lv-LV" sz="3300" dirty="0"/>
          </a:p>
        </p:txBody>
      </p:sp>
      <p:pic>
        <p:nvPicPr>
          <p:cNvPr id="5" name="Content Placeholder 4" descr="A white paper with blue text&#10;&#10;Description automatically generated">
            <a:extLst>
              <a:ext uri="{FF2B5EF4-FFF2-40B4-BE49-F238E27FC236}">
                <a16:creationId xmlns:a16="http://schemas.microsoft.com/office/drawing/2014/main" id="{0147B3B3-E5F3-49BD-3A23-E226131C8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71" y="1604907"/>
            <a:ext cx="3671860" cy="449475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436C3D-2CB2-5A35-54C7-38A24F424954}"/>
              </a:ext>
            </a:extLst>
          </p:cNvPr>
          <p:cNvSpPr txBox="1"/>
          <p:nvPr/>
        </p:nvSpPr>
        <p:spPr>
          <a:xfrm>
            <a:off x="5571325" y="1761841"/>
            <a:ext cx="5415280" cy="418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lv-LV" sz="2400" b="1" dirty="0">
                <a:solidFill>
                  <a:srgbClr val="1C388C"/>
                </a:solidFill>
              </a:rPr>
              <a:t>Erasmus+ projektu rezultātu platformas rokasgrāmata </a:t>
            </a:r>
            <a:r>
              <a:rPr lang="lv-LV" sz="2400" dirty="0">
                <a:solidFill>
                  <a:srgbClr val="1C388C"/>
                </a:solidFill>
              </a:rPr>
              <a:t>– </a:t>
            </a:r>
            <a:r>
              <a:rPr lang="lv-LV" sz="24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šeit</a:t>
            </a:r>
            <a:endParaRPr lang="lv-LV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lv-LV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90550" indent="-457200">
              <a:buFont typeface="+mj-lt"/>
              <a:buAutoNum type="arabicPeriod"/>
            </a:pPr>
            <a:r>
              <a:rPr lang="lv-LV" sz="22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Piekļuve</a:t>
            </a:r>
            <a:r>
              <a:rPr lang="lv-LV" sz="2200" dirty="0">
                <a:solidFill>
                  <a:srgbClr val="0070C0"/>
                </a:solidFill>
              </a:rPr>
              <a:t> </a:t>
            </a:r>
            <a:r>
              <a:rPr lang="lv-LV" sz="22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sistēmai</a:t>
            </a:r>
          </a:p>
          <a:p>
            <a:pPr marL="590550" indent="-457200">
              <a:buFont typeface="+mj-lt"/>
              <a:buAutoNum type="arabicPeriod"/>
            </a:pPr>
            <a:r>
              <a:rPr lang="lv-LV" sz="22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Datu ievade</a:t>
            </a:r>
          </a:p>
          <a:p>
            <a:pPr marL="590550" indent="-457200">
              <a:buFont typeface="+mj-lt"/>
              <a:buAutoNum type="arabicPeriod"/>
            </a:pPr>
            <a:r>
              <a:rPr lang="lv-LV" sz="22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Projekta rezultātu augšupielāde (failu veidi, lielums)</a:t>
            </a:r>
          </a:p>
          <a:p>
            <a:pPr marL="590550" indent="-457200">
              <a:buFont typeface="+mj-lt"/>
              <a:buAutoNum type="arabicPeriod"/>
            </a:pPr>
            <a:r>
              <a:rPr lang="lv-LV" sz="2200" dirty="0">
                <a:solidFill>
                  <a:srgbClr val="1C388C"/>
                </a:solidFill>
                <a:latin typeface="Calibri" panose="020F0502020204030204"/>
                <a:ea typeface="Verdana" panose="020B0604030504040204" pitchFamily="34" charset="0"/>
              </a:rPr>
              <a:t>Projekta rezultātu iesniegšana</a:t>
            </a:r>
          </a:p>
          <a:p>
            <a:pPr>
              <a:lnSpc>
                <a:spcPct val="120000"/>
              </a:lnSpc>
            </a:pP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1C388C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</a:pP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1C388C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</a:pPr>
            <a:r>
              <a:rPr kumimoji="0" 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EAC-PROJECTSPLATFORM-HELPDESK@ec.europa.eu</a:t>
            </a:r>
            <a:r>
              <a:rPr kumimoji="0" lang="lv-LV" sz="1900" b="0" i="0" u="none" strike="noStrike" kern="1200" cap="none" spc="0" normalizeH="0" baseline="0" noProof="0" dirty="0">
                <a:ln>
                  <a:noFill/>
                </a:ln>
                <a:solidFill>
                  <a:srgbClr val="1C388C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</a:t>
            </a:r>
            <a:endParaRPr lang="lv-LV" sz="2000" dirty="0">
              <a:solidFill>
                <a:srgbClr val="1C3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72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DC44-0A6E-884D-F053-2A0465E9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37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ERASMUS</a:t>
            </a:r>
            <a:r>
              <a:rPr lang="lv-LV" sz="44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</a:t>
            </a:r>
            <a:r>
              <a:rPr lang="lv-LV" sz="37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EIROPAS SOLIDARITĀTES KORPUSA PLATFORMA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38A17-D5CB-3E33-C29D-C07B59B61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884994" cy="3646217"/>
          </a:xfrm>
          <a:prstGeom prst="rect">
            <a:avLst/>
          </a:prstGeom>
        </p:spPr>
      </p:pic>
      <p:pic>
        <p:nvPicPr>
          <p:cNvPr id="2050" name="Picture 2" descr="Project list">
            <a:extLst>
              <a:ext uri="{FF2B5EF4-FFF2-40B4-BE49-F238E27FC236}">
                <a16:creationId xmlns:a16="http://schemas.microsoft.com/office/drawing/2014/main" id="{BE8D6901-29BA-FF0B-589D-11CBD0FC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820" y="3688080"/>
            <a:ext cx="5738748" cy="23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57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1C44-FA57-13D0-7F89-429DDFC8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KAM PIEVĒRST UZMANĪBU?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5E5B7A-109A-33CC-62F1-50C5D4603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905"/>
            <a:ext cx="10515600" cy="413829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rgbClr val="1C388C"/>
                </a:solidFill>
                <a:latin typeface="+mn-lt"/>
              </a:rPr>
              <a:t> </a:t>
            </a:r>
            <a:r>
              <a:rPr lang="lv-LV" b="1" dirty="0">
                <a:solidFill>
                  <a:srgbClr val="1C388C"/>
                </a:solidFill>
                <a:latin typeface="+mn-lt"/>
              </a:rPr>
              <a:t>Atbilstošu rezultātu pievienošana </a:t>
            </a:r>
          </a:p>
          <a:p>
            <a:pPr marL="355600" indent="-355600">
              <a:lnSpc>
                <a:spcPct val="120000"/>
              </a:lnSpc>
              <a:buNone/>
            </a:pPr>
            <a:r>
              <a:rPr lang="lv-LV" dirty="0">
                <a:solidFill>
                  <a:srgbClr val="1C388C"/>
                </a:solidFill>
                <a:latin typeface="+mn-lt"/>
              </a:rPr>
              <a:t>    (piemēram, vajadzību analīze, apmācību kurss, rokasgrāmatas, tīmekļa vietnes u.c.).</a:t>
            </a:r>
          </a:p>
          <a:p>
            <a:pPr>
              <a:buFont typeface="Wingdings" panose="05000000000000000000" pitchFamily="2" charset="2"/>
              <a:buChar char="Ø"/>
            </a:pPr>
            <a:endParaRPr lang="lv-LV" dirty="0">
              <a:solidFill>
                <a:srgbClr val="1C388C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rgbClr val="1C388C"/>
                </a:solidFill>
                <a:latin typeface="+mn-lt"/>
              </a:rPr>
              <a:t> Rezultātu publicēšana </a:t>
            </a:r>
            <a:r>
              <a:rPr lang="lv-LV" b="1" dirty="0">
                <a:solidFill>
                  <a:srgbClr val="1C388C"/>
                </a:solidFill>
              </a:rPr>
              <a:t>visās</a:t>
            </a:r>
            <a:r>
              <a:rPr lang="lv-LV" dirty="0">
                <a:solidFill>
                  <a:srgbClr val="1C388C"/>
                </a:solidFill>
                <a:latin typeface="+mn-lt"/>
              </a:rPr>
              <a:t> līgumā apstiprinātajās </a:t>
            </a:r>
            <a:r>
              <a:rPr lang="lv-LV" b="1" dirty="0">
                <a:solidFill>
                  <a:srgbClr val="1C388C"/>
                </a:solidFill>
              </a:rPr>
              <a:t>valodās</a:t>
            </a:r>
            <a:r>
              <a:rPr lang="lv-LV" dirty="0">
                <a:solidFill>
                  <a:srgbClr val="1C388C"/>
                </a:solidFill>
                <a:latin typeface="+mn-lt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lv-LV" dirty="0">
              <a:solidFill>
                <a:srgbClr val="1C388C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b="1" dirty="0">
                <a:solidFill>
                  <a:srgbClr val="1C388C"/>
                </a:solidFill>
                <a:latin typeface="+mn-lt"/>
              </a:rPr>
              <a:t> Netaustāmo rezultātu </a:t>
            </a:r>
            <a:r>
              <a:rPr lang="lv-LV" dirty="0">
                <a:solidFill>
                  <a:srgbClr val="1C388C"/>
                </a:solidFill>
                <a:latin typeface="+mn-lt"/>
              </a:rPr>
              <a:t>izvērtēšana un apkopošana.</a:t>
            </a:r>
          </a:p>
          <a:p>
            <a:pPr>
              <a:buFont typeface="Wingdings" panose="05000000000000000000" pitchFamily="2" charset="2"/>
              <a:buChar char="Ø"/>
            </a:pPr>
            <a:endParaRPr lang="lv-LV" dirty="0">
              <a:solidFill>
                <a:srgbClr val="1C388C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lv-LV" dirty="0">
                <a:solidFill>
                  <a:srgbClr val="1C388C"/>
                </a:solidFill>
                <a:latin typeface="+mn-lt"/>
              </a:rPr>
              <a:t> </a:t>
            </a:r>
            <a:r>
              <a:rPr lang="lv-LV" b="1" dirty="0">
                <a:solidFill>
                  <a:srgbClr val="1C388C"/>
                </a:solidFill>
                <a:latin typeface="+mn-lt"/>
              </a:rPr>
              <a:t>Publicitātes prasību ievērošana </a:t>
            </a:r>
            <a:r>
              <a:rPr lang="lv-LV" dirty="0">
                <a:solidFill>
                  <a:srgbClr val="1C388C"/>
                </a:solidFill>
                <a:latin typeface="+mn-lt"/>
              </a:rPr>
              <a:t>(Līguma punkts I.13.).</a:t>
            </a:r>
          </a:p>
        </p:txBody>
      </p:sp>
    </p:spTree>
    <p:extLst>
      <p:ext uri="{BB962C8B-B14F-4D97-AF65-F5344CB8AC3E}">
        <p14:creationId xmlns:p14="http://schemas.microsoft.com/office/powerpoint/2010/main" val="23566959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E0EF-0524-05B0-0723-F6E5400D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KAM PIEVĒRST UZMANĪBU?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BFA4-F59E-F1AB-01B0-F4D47835A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b="1" dirty="0">
                <a:solidFill>
                  <a:srgbClr val="1C388C"/>
                </a:solidFill>
                <a:latin typeface="+mn-lt"/>
              </a:rPr>
              <a:t>Vizuālās identitātes prasības Erasmus+ 2021-2027 (1):</a:t>
            </a:r>
          </a:p>
          <a:p>
            <a:pPr marL="720725"/>
            <a:r>
              <a:rPr lang="lv-LV" dirty="0"/>
              <a:t> </a:t>
            </a:r>
            <a:r>
              <a:rPr lang="lv-LV" sz="2400" dirty="0">
                <a:solidFill>
                  <a:srgbClr val="1C388C"/>
                </a:solidFill>
              </a:rPr>
              <a:t>Eiropas Savienības karogs un frāze «Līdzfinansē Eiropas Savienība» - </a:t>
            </a:r>
          </a:p>
          <a:p>
            <a:pPr marL="720725"/>
            <a:endParaRPr lang="lv-LV" sz="2600" dirty="0">
              <a:solidFill>
                <a:srgbClr val="1C388C"/>
              </a:solidFill>
            </a:endParaRPr>
          </a:p>
          <a:p>
            <a:pPr marL="803275"/>
            <a:endParaRPr lang="lv-LV" sz="2600" dirty="0">
              <a:solidFill>
                <a:srgbClr val="1C388C"/>
              </a:solidFill>
            </a:endParaRPr>
          </a:p>
          <a:p>
            <a:pPr marL="803275"/>
            <a:endParaRPr lang="lv-LV" sz="2600" dirty="0">
              <a:solidFill>
                <a:srgbClr val="1C388C"/>
              </a:solidFill>
            </a:endParaRPr>
          </a:p>
          <a:p>
            <a:pPr marL="803275"/>
            <a:r>
              <a:rPr lang="lv-LV" sz="2400" dirty="0">
                <a:solidFill>
                  <a:srgbClr val="1C388C"/>
                </a:solidFill>
              </a:rPr>
              <a:t>Finansējuma saņēmējiem skaidri jānorāda atsauce uz Eiropas Savienības atbalstu visos paziņojumos vai publikācijās.</a:t>
            </a:r>
          </a:p>
          <a:p>
            <a:pPr marL="803275" indent="-311150"/>
            <a:r>
              <a:rPr lang="lv-LV" sz="2400" dirty="0">
                <a:solidFill>
                  <a:srgbClr val="1C388C"/>
                </a:solidFill>
                <a:hlinkClick r:id="rId2"/>
              </a:rPr>
              <a:t>Vizuālo elementu lejupielāde (LV)</a:t>
            </a:r>
            <a:r>
              <a:rPr lang="lv-LV" sz="2400" dirty="0">
                <a:solidFill>
                  <a:srgbClr val="1C388C"/>
                </a:solidFill>
              </a:rPr>
              <a:t> </a:t>
            </a:r>
            <a:endParaRPr lang="lv-LV" sz="2600" dirty="0">
              <a:solidFill>
                <a:srgbClr val="1C388C"/>
              </a:solidFill>
            </a:endParaRPr>
          </a:p>
          <a:p>
            <a:pPr marL="803275" indent="-311150"/>
            <a:r>
              <a:rPr lang="lv-LV" sz="2400" dirty="0">
                <a:solidFill>
                  <a:srgbClr val="1C388C"/>
                </a:solidFill>
                <a:hlinkClick r:id="rId3"/>
              </a:rPr>
              <a:t>Logo un atruna (ENG)</a:t>
            </a:r>
            <a:r>
              <a:rPr lang="lv-LV" sz="2400" dirty="0">
                <a:solidFill>
                  <a:srgbClr val="1C388C"/>
                </a:solidFill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0B145-5FB9-6BF0-ACC2-3710467A6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069" y="2981444"/>
            <a:ext cx="4300651" cy="89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61514-EAD9-3B49-A704-E2761123B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70524"/>
            <a:ext cx="1595120" cy="16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6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13A1-3E4E-8A35-CDAD-42283EF1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KAM PIEVĒRST UZMANĪBU?</a:t>
            </a:r>
            <a:endParaRPr lang="lv-LV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08C2C-D9BD-4090-9EDB-736DD97B7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>
                <a:solidFill>
                  <a:srgbClr val="1C388C"/>
                </a:solidFill>
                <a:latin typeface="+mn-lt"/>
              </a:rPr>
              <a:t>Vizuālās identitātes prasības Erasmus+ 2021-2027 (2):</a:t>
            </a:r>
          </a:p>
          <a:p>
            <a:pPr marL="0" indent="0">
              <a:buNone/>
            </a:pPr>
            <a:endParaRPr lang="lv-LV" sz="1500" b="1" dirty="0">
              <a:solidFill>
                <a:srgbClr val="1C388C"/>
              </a:solidFill>
              <a:latin typeface="+mn-lt"/>
            </a:endParaRPr>
          </a:p>
          <a:p>
            <a:pPr marL="803275"/>
            <a:r>
              <a:rPr lang="lv-LV" sz="2400" dirty="0">
                <a:solidFill>
                  <a:srgbClr val="1C388C"/>
                </a:solidFill>
              </a:rPr>
              <a:t>Erasmus+ kā vārds </a:t>
            </a:r>
            <a:r>
              <a:rPr lang="lv-LV" sz="2400" dirty="0" err="1">
                <a:solidFill>
                  <a:srgbClr val="1C388C"/>
                </a:solidFill>
              </a:rPr>
              <a:t>vizualizācijās</a:t>
            </a:r>
            <a:r>
              <a:rPr lang="lv-LV" sz="2400" dirty="0">
                <a:solidFill>
                  <a:srgbClr val="1C388C"/>
                </a:solidFill>
              </a:rPr>
              <a:t> un ierakstos</a:t>
            </a:r>
          </a:p>
          <a:p>
            <a:pPr marL="803275"/>
            <a:r>
              <a:rPr lang="lv-LV" sz="2400" dirty="0">
                <a:solidFill>
                  <a:srgbClr val="1C388C"/>
                </a:solidFill>
              </a:rPr>
              <a:t>Erasmus+ - Roboto fontā</a:t>
            </a:r>
          </a:p>
          <a:p>
            <a:pPr marL="803275"/>
            <a:r>
              <a:rPr lang="lv-LV" sz="2400" dirty="0">
                <a:solidFill>
                  <a:srgbClr val="1C388C"/>
                </a:solidFill>
              </a:rPr>
              <a:t>Var izmantot kopā ar saukli «Bagātini pieredzi, domā plašāk!»</a:t>
            </a:r>
          </a:p>
          <a:p>
            <a:endParaRPr lang="lv-L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5B2E1-6372-D1C9-3026-B2B60969A25D}"/>
              </a:ext>
            </a:extLst>
          </p:cNvPr>
          <p:cNvSpPr txBox="1"/>
          <p:nvPr/>
        </p:nvSpPr>
        <p:spPr>
          <a:xfrm>
            <a:off x="9479280" y="2862521"/>
            <a:ext cx="258064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Erasmus+</a:t>
            </a:r>
            <a:endParaRPr lang="lv-LV" sz="3200" b="0" i="0" u="none" strike="noStrike" baseline="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</a:endParaRPr>
          </a:p>
          <a:p>
            <a:r>
              <a:rPr lang="lv-LV" sz="1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Bagātini pieredzi, </a:t>
            </a:r>
            <a:endParaRPr lang="lv-LV" sz="1800" b="0" i="0" u="none" strike="noStrike" baseline="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</a:endParaRPr>
          </a:p>
          <a:p>
            <a:r>
              <a:rPr lang="lv-LV" sz="1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domā plašāk!</a:t>
            </a:r>
            <a:endParaRPr lang="lv-LV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D948156F-3B85-8775-1C21-BF9E9D7B6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380147"/>
            <a:ext cx="4603987" cy="1606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B7FE3-70A3-FE9B-FBF0-DA68AA7E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482" y="4395860"/>
            <a:ext cx="3784118" cy="78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4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E94259-2D20-4AD6-81F4-A4C79364F143}"/>
              </a:ext>
            </a:extLst>
          </p:cNvPr>
          <p:cNvSpPr txBox="1"/>
          <p:nvPr/>
        </p:nvSpPr>
        <p:spPr>
          <a:xfrm>
            <a:off x="2455862" y="3429000"/>
            <a:ext cx="6667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solidFill>
                  <a:schemeClr val="bg1"/>
                </a:solidFill>
                <a:ea typeface="Verdana" panose="020B0604030504040204" pitchFamily="34" charset="0"/>
              </a:rPr>
              <a:t>Vineta Straume</a:t>
            </a:r>
          </a:p>
          <a:p>
            <a:pPr algn="ctr"/>
            <a:r>
              <a:rPr lang="lv-LV" sz="2400" dirty="0">
                <a:solidFill>
                  <a:schemeClr val="bg1"/>
                </a:solidFill>
                <a:ea typeface="Verdana" panose="020B0604030504040204" pitchFamily="34" charset="0"/>
              </a:rPr>
              <a:t>Erasmus+ programmas departamenta</a:t>
            </a:r>
          </a:p>
          <a:p>
            <a:pPr algn="ctr"/>
            <a:r>
              <a:rPr lang="lv-LV" sz="2400" dirty="0">
                <a:solidFill>
                  <a:schemeClr val="bg1"/>
                </a:solidFill>
                <a:ea typeface="Verdana" panose="020B0604030504040204" pitchFamily="34" charset="0"/>
              </a:rPr>
              <a:t>Sadarbības partnerību nodaļas vecākā eksperte</a:t>
            </a:r>
          </a:p>
          <a:p>
            <a:pPr algn="ctr"/>
            <a:r>
              <a:rPr lang="lv-LV" sz="2400" dirty="0">
                <a:solidFill>
                  <a:schemeClr val="bg1"/>
                </a:solidFill>
                <a:ea typeface="Verdana" panose="020B0604030504040204" pitchFamily="34" charset="0"/>
              </a:rPr>
              <a:t>+371 67559501, vineta.straume@viaa.gov.lv</a:t>
            </a:r>
            <a:endParaRPr lang="lv-LV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4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5501-1147-032A-66E1-02884E077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61FA11B-DF2D-380B-BC01-7FDB7D0E8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" y="1798835"/>
            <a:ext cx="11198291" cy="43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1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1060AB1-5B7B-3414-1E89-10534710B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" y="2152353"/>
            <a:ext cx="10165080" cy="3973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2F342-47E3-3707-C2FB-0E4769A25C78}"/>
              </a:ext>
            </a:extLst>
          </p:cNvPr>
          <p:cNvSpPr txBox="1"/>
          <p:nvPr/>
        </p:nvSpPr>
        <p:spPr>
          <a:xfrm>
            <a:off x="1026961" y="1690688"/>
            <a:ext cx="471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Projekta vadība un īstenošana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B42B6-D051-AA7A-84A3-5638E579ACF9}"/>
              </a:ext>
            </a:extLst>
          </p:cNvPr>
          <p:cNvSpPr txBox="1"/>
          <p:nvPr/>
        </p:nvSpPr>
        <p:spPr>
          <a:xfrm>
            <a:off x="1013460" y="6227361"/>
            <a:ext cx="669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https://wikis.ec.europa.eu/pages/viewpage.action?pageId=50105932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8410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6ED4D7D-EBC1-63E6-D3B1-5107FDF3F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41" y="2432197"/>
            <a:ext cx="10178717" cy="3253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A356D-58A3-FE5F-233F-5015769E4D17}"/>
              </a:ext>
            </a:extLst>
          </p:cNvPr>
          <p:cNvSpPr txBox="1"/>
          <p:nvPr/>
        </p:nvSpPr>
        <p:spPr>
          <a:xfrm>
            <a:off x="1006641" y="1869440"/>
            <a:ext cx="471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Starpvalstu</a:t>
            </a:r>
            <a:r>
              <a:rPr lang="lv-LV" sz="2400" dirty="0"/>
              <a:t> 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sanāksmes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081FF-0AB2-1E3B-A32B-133DAC7A8DF5}"/>
              </a:ext>
            </a:extLst>
          </p:cNvPr>
          <p:cNvSpPr txBox="1"/>
          <p:nvPr/>
        </p:nvSpPr>
        <p:spPr>
          <a:xfrm>
            <a:off x="1006641" y="6057820"/>
            <a:ext cx="669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u="sng" dirty="0">
                <a:solidFill>
                  <a:srgbClr val="0563C1"/>
                </a:solidFill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https://wikis.ec.europa.eu/pages/viewpage.action?pageId=50105987</a:t>
            </a:r>
            <a:r>
              <a:rPr lang="lv-LV" u="sng" dirty="0">
                <a:solidFill>
                  <a:srgbClr val="0563C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84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606C-FA93-7E34-AC38-88F75E81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300" b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INFORMĀCIJAS IEVADE </a:t>
            </a:r>
            <a:r>
              <a:rPr lang="lv-LV" sz="3300" b="1" i="1" dirty="0">
                <a:solidFill>
                  <a:srgbClr val="007FC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BENEFICIARY MODULE</a:t>
            </a:r>
            <a:endParaRPr lang="lv-LV" sz="3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8A59C-D5BD-DC8C-4434-2C5A0429D9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2500" y="1758156"/>
            <a:ext cx="1051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Starpvalstu</a:t>
            </a:r>
            <a:r>
              <a:rPr lang="lv-LV" sz="2400" dirty="0"/>
              <a:t> 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sanāksmes (2)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F72991C-F2F2-0EAD-B6F5-58F192A14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250356"/>
            <a:ext cx="9839960" cy="3982968"/>
          </a:xfrm>
          <a:prstGeom prst="rect">
            <a:avLst/>
          </a:prstGeom>
        </p:spPr>
      </p:pic>
      <p:pic>
        <p:nvPicPr>
          <p:cNvPr id="5122" name="Picture 2" descr="Success message displays">
            <a:extLst>
              <a:ext uri="{FF2B5EF4-FFF2-40B4-BE49-F238E27FC236}">
                <a16:creationId xmlns:a16="http://schemas.microsoft.com/office/drawing/2014/main" id="{50D74315-F7E0-7E8D-5AAA-17391B89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15" y="5873650"/>
            <a:ext cx="2664409" cy="8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D4713F4-0826-9356-C5E8-B750FF8D88EF}"/>
              </a:ext>
            </a:extLst>
          </p:cNvPr>
          <p:cNvSpPr/>
          <p:nvPr/>
        </p:nvSpPr>
        <p:spPr>
          <a:xfrm rot="10800000">
            <a:off x="9170987" y="5959003"/>
            <a:ext cx="599440" cy="1828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2839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1454</Words>
  <Application>Microsoft Office PowerPoint</Application>
  <PresentationFormat>Widescreen</PresentationFormat>
  <Paragraphs>206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Roboto</vt:lpstr>
      <vt:lpstr>Roboto Bk</vt:lpstr>
      <vt:lpstr>Times New Roman</vt:lpstr>
      <vt:lpstr>Verdana</vt:lpstr>
      <vt:lpstr>Wingdings</vt:lpstr>
      <vt:lpstr>Office Theme</vt:lpstr>
      <vt:lpstr>Custom Design</vt:lpstr>
      <vt:lpstr>Erasmus+ projektu vadības sistēma Beneficiary Module un Erasmus+ projektu rezultātu platforma</vt:lpstr>
      <vt:lpstr>GALĪGĀ ZIŅOJUMA IESNIEGŠANA BENEFICIARY MODULE</vt:lpstr>
      <vt:lpstr>INFORMĀCIJAS IEVADE BENEFICIARY MODULE</vt:lpstr>
      <vt:lpstr>ERASMUS+ UN EIROPAS SOLIDARITĀTES KORPUSA PLATFORMA</vt:lpstr>
      <vt:lpstr>ERASMUS+ UN EIROPAS SOLIDARITĀTES KORPUSA PLATFORMA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INFORMĀCIJAS IEVADE BENEFICIARY MODULE</vt:lpstr>
      <vt:lpstr>GALĪGĀ ZIŅOJUMA IESNIEGŠANA BENEFICIARY MODULE</vt:lpstr>
      <vt:lpstr>GALĪGĀ ZIŅOJUMA IESNIEGŠANA BENEFICIARY MODULE</vt:lpstr>
      <vt:lpstr>INFORMĀCIJA GALĪGAJĀ ZIŅOJUMĀ</vt:lpstr>
      <vt:lpstr>INFORMĀCIJA GALĪGAJĀ ZIŅOJUMĀ</vt:lpstr>
      <vt:lpstr>INFORMĀCIJA GALĪGAJĀ ZIŅOJUMĀ</vt:lpstr>
      <vt:lpstr>INFORMĀCIJA GALĪGAJĀ ZIŅOJUMĀ</vt:lpstr>
      <vt:lpstr>INFORMĀCIJA GALĪGAJĀ ZIŅOJUMĀ</vt:lpstr>
      <vt:lpstr>EIROPAS ATZINĪBAS ZĪME VALODU APGUVĒ (EAZVA)</vt:lpstr>
      <vt:lpstr>EIROPAS ATZINĪBAS ZĪME VALODU APGUVĒ (EAZVA)</vt:lpstr>
      <vt:lpstr>GALĪGĀ ZIŅOJUMA IESNIEGŠANA BENEFICIARY MODULE</vt:lpstr>
      <vt:lpstr>GALĪGĀ ZIŅOJUMA IESNIEGŠANA BENEFICIARY MODULE</vt:lpstr>
      <vt:lpstr>VADLĪNIJAS</vt:lpstr>
      <vt:lpstr>VADLĪNIJAS</vt:lpstr>
      <vt:lpstr>REZULTĀTU PUBLICĒŠANA ERASMUS+ PROJEKTU REZULTĀTU PLATFORMĀ</vt:lpstr>
      <vt:lpstr>ERASMUS+ PROJEKTU REZULTĀTU PLATFORMA</vt:lpstr>
      <vt:lpstr>ERASMUS+ PROJEKTU REZULTĀTU PLATFORMA</vt:lpstr>
      <vt:lpstr>ERASMUS+ PROJEKTU REZULTĀTU PLATFORMA</vt:lpstr>
      <vt:lpstr>ERASMUS+ PROJEKTU REZULTĀTU PLATFORMA</vt:lpstr>
      <vt:lpstr>ERASMUS+ PROJEKTU REZULTĀTU PLATFORMA</vt:lpstr>
      <vt:lpstr>ERASMUS+ PROJEKTU REZULTĀTU PLATFORMA</vt:lpstr>
      <vt:lpstr>REZULTĀTU PIEVIENOŠANA</vt:lpstr>
      <vt:lpstr>REZULTĀTU PIEVIENOŠANA</vt:lpstr>
      <vt:lpstr>REZULTĀTU PIEVIENOŠANA</vt:lpstr>
      <vt:lpstr>REZULTĀTU PIEVIENOŠANA</vt:lpstr>
      <vt:lpstr>ERASMUS+ PROJEKTU REZULTĀTU PLATFORMA</vt:lpstr>
      <vt:lpstr>KAM PIEVĒRST UZMANĪBU?</vt:lpstr>
      <vt:lpstr>KAM PIEVĒRST UZMANĪBU?</vt:lpstr>
      <vt:lpstr>KAM PIEVĒRST UZMANĪBU?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Virsraksts</dc:title>
  <dc:creator>Diāna Zakrevska</dc:creator>
  <cp:lastModifiedBy>Vineta Straume</cp:lastModifiedBy>
  <cp:revision>32</cp:revision>
  <dcterms:created xsi:type="dcterms:W3CDTF">2021-04-08T06:08:16Z</dcterms:created>
  <dcterms:modified xsi:type="dcterms:W3CDTF">2023-11-28T14:49:17Z</dcterms:modified>
</cp:coreProperties>
</file>